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 Bold" charset="1" panose="00000800000000000000"/>
      <p:regular r:id="rId17"/>
    </p:embeddedFont>
    <p:embeddedFont>
      <p:font typeface="Open Sauce Bold" charset="1" panose="00000800000000000000"/>
      <p:regular r:id="rId18"/>
    </p:embeddedFont>
    <p:embeddedFont>
      <p:font typeface="Open Sauce" charset="1" panose="00000500000000000000"/>
      <p:regular r:id="rId19"/>
    </p:embeddedFont>
    <p:embeddedFont>
      <p:font typeface="Poppins" charset="1" panose="00000500000000000000"/>
      <p:regular r:id="rId20"/>
    </p:embeddedFont>
    <p:embeddedFont>
      <p:font typeface="IBM Plex Sans Bold" charset="1" panose="020B08030502030002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Relationship Id="rId6" Target="../media/image5.pn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13.png" Type="http://schemas.openxmlformats.org/officeDocument/2006/relationships/image"/><Relationship Id="rId5" Target="../media/image1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2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5.png" Type="http://schemas.openxmlformats.org/officeDocument/2006/relationships/image"/><Relationship Id="rId7" Target="../media/image6.jpe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5.png" Type="http://schemas.openxmlformats.org/officeDocument/2006/relationships/image"/><Relationship Id="rId5" Target="../media/image6.jpe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6964" y="3736661"/>
            <a:ext cx="15354071" cy="5179534"/>
            <a:chOff x="0" y="0"/>
            <a:chExt cx="4043871" cy="13641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43871" cy="1364157"/>
            </a:xfrm>
            <a:custGeom>
              <a:avLst/>
              <a:gdLst/>
              <a:ahLst/>
              <a:cxnLst/>
              <a:rect r="r" b="b" t="t" l="l"/>
              <a:pathLst>
                <a:path h="1364157" w="4043871">
                  <a:moveTo>
                    <a:pt x="25716" y="0"/>
                  </a:moveTo>
                  <a:lnTo>
                    <a:pt x="4018155" y="0"/>
                  </a:lnTo>
                  <a:cubicBezTo>
                    <a:pt x="4032357" y="0"/>
                    <a:pt x="4043871" y="11513"/>
                    <a:pt x="4043871" y="25716"/>
                  </a:cubicBezTo>
                  <a:lnTo>
                    <a:pt x="4043871" y="1338442"/>
                  </a:lnTo>
                  <a:cubicBezTo>
                    <a:pt x="4043871" y="1345262"/>
                    <a:pt x="4041161" y="1351803"/>
                    <a:pt x="4036339" y="1356625"/>
                  </a:cubicBezTo>
                  <a:cubicBezTo>
                    <a:pt x="4031516" y="1361448"/>
                    <a:pt x="4024975" y="1364157"/>
                    <a:pt x="4018155" y="1364157"/>
                  </a:cubicBezTo>
                  <a:lnTo>
                    <a:pt x="25716" y="1364157"/>
                  </a:lnTo>
                  <a:cubicBezTo>
                    <a:pt x="18895" y="1364157"/>
                    <a:pt x="12354" y="1361448"/>
                    <a:pt x="7532" y="1356625"/>
                  </a:cubicBezTo>
                  <a:cubicBezTo>
                    <a:pt x="2709" y="1351803"/>
                    <a:pt x="0" y="1345262"/>
                    <a:pt x="0" y="1338442"/>
                  </a:cubicBezTo>
                  <a:lnTo>
                    <a:pt x="0" y="25716"/>
                  </a:lnTo>
                  <a:cubicBezTo>
                    <a:pt x="0" y="18895"/>
                    <a:pt x="2709" y="12354"/>
                    <a:pt x="7532" y="7532"/>
                  </a:cubicBezTo>
                  <a:cubicBezTo>
                    <a:pt x="12354" y="2709"/>
                    <a:pt x="18895" y="0"/>
                    <a:pt x="25716" y="0"/>
                  </a:cubicBezTo>
                  <a:close/>
                </a:path>
              </a:pathLst>
            </a:custGeom>
            <a:solidFill>
              <a:srgbClr val="EDEDED">
                <a:alpha val="2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4043871" cy="1487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-9222" r="0" b="-922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8904" y="0"/>
            <a:ext cx="18545809" cy="11464682"/>
          </a:xfrm>
          <a:custGeom>
            <a:avLst/>
            <a:gdLst/>
            <a:ahLst/>
            <a:cxnLst/>
            <a:rect r="r" b="b" t="t" l="l"/>
            <a:pathLst>
              <a:path h="11464682" w="18545809">
                <a:moveTo>
                  <a:pt x="0" y="0"/>
                </a:moveTo>
                <a:lnTo>
                  <a:pt x="18545808" y="0"/>
                </a:lnTo>
                <a:lnTo>
                  <a:pt x="18545808" y="11464682"/>
                </a:lnTo>
                <a:lnTo>
                  <a:pt x="0" y="11464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6858795"/>
            <a:ext cx="6141493" cy="4114800"/>
          </a:xfrm>
          <a:custGeom>
            <a:avLst/>
            <a:gdLst/>
            <a:ahLst/>
            <a:cxnLst/>
            <a:rect r="r" b="b" t="t" l="l"/>
            <a:pathLst>
              <a:path h="4114800" w="6141493">
                <a:moveTo>
                  <a:pt x="0" y="0"/>
                </a:moveTo>
                <a:lnTo>
                  <a:pt x="6141493" y="0"/>
                </a:lnTo>
                <a:lnTo>
                  <a:pt x="61414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71611" y="801357"/>
            <a:ext cx="10807043" cy="2433309"/>
            <a:chOff x="0" y="0"/>
            <a:chExt cx="2846300" cy="6408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46300" cy="640871"/>
            </a:xfrm>
            <a:custGeom>
              <a:avLst/>
              <a:gdLst/>
              <a:ahLst/>
              <a:cxnLst/>
              <a:rect r="r" b="b" t="t" l="l"/>
              <a:pathLst>
                <a:path h="640871" w="2846300">
                  <a:moveTo>
                    <a:pt x="36535" y="0"/>
                  </a:moveTo>
                  <a:lnTo>
                    <a:pt x="2809764" y="0"/>
                  </a:lnTo>
                  <a:cubicBezTo>
                    <a:pt x="2819454" y="0"/>
                    <a:pt x="2828747" y="3849"/>
                    <a:pt x="2835599" y="10701"/>
                  </a:cubicBezTo>
                  <a:cubicBezTo>
                    <a:pt x="2842450" y="17553"/>
                    <a:pt x="2846300" y="26845"/>
                    <a:pt x="2846300" y="36535"/>
                  </a:cubicBezTo>
                  <a:lnTo>
                    <a:pt x="2846300" y="604336"/>
                  </a:lnTo>
                  <a:cubicBezTo>
                    <a:pt x="2846300" y="614026"/>
                    <a:pt x="2842450" y="623319"/>
                    <a:pt x="2835599" y="630171"/>
                  </a:cubicBezTo>
                  <a:cubicBezTo>
                    <a:pt x="2828747" y="637022"/>
                    <a:pt x="2819454" y="640871"/>
                    <a:pt x="2809764" y="640871"/>
                  </a:cubicBezTo>
                  <a:lnTo>
                    <a:pt x="36535" y="640871"/>
                  </a:lnTo>
                  <a:cubicBezTo>
                    <a:pt x="26845" y="640871"/>
                    <a:pt x="17553" y="637022"/>
                    <a:pt x="10701" y="630171"/>
                  </a:cubicBezTo>
                  <a:cubicBezTo>
                    <a:pt x="3849" y="623319"/>
                    <a:pt x="0" y="614026"/>
                    <a:pt x="0" y="604336"/>
                  </a:cubicBezTo>
                  <a:lnTo>
                    <a:pt x="0" y="36535"/>
                  </a:lnTo>
                  <a:cubicBezTo>
                    <a:pt x="0" y="26845"/>
                    <a:pt x="3849" y="17553"/>
                    <a:pt x="10701" y="10701"/>
                  </a:cubicBezTo>
                  <a:cubicBezTo>
                    <a:pt x="17553" y="3849"/>
                    <a:pt x="26845" y="0"/>
                    <a:pt x="3653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2846300" cy="764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23156" y="1124149"/>
            <a:ext cx="10025370" cy="1627601"/>
            <a:chOff x="0" y="0"/>
            <a:chExt cx="13367160" cy="21701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97135" cy="2170135"/>
            </a:xfrm>
            <a:custGeom>
              <a:avLst/>
              <a:gdLst/>
              <a:ahLst/>
              <a:cxnLst/>
              <a:rect r="r" b="b" t="t" l="l"/>
              <a:pathLst>
                <a:path h="2170135" w="2197135">
                  <a:moveTo>
                    <a:pt x="0" y="0"/>
                  </a:moveTo>
                  <a:lnTo>
                    <a:pt x="2197135" y="0"/>
                  </a:lnTo>
                  <a:lnTo>
                    <a:pt x="2197135" y="2170135"/>
                  </a:lnTo>
                  <a:lnTo>
                    <a:pt x="0" y="2170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22" r="0" b="-622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653517" y="240496"/>
              <a:ext cx="10713643" cy="1689143"/>
            </a:xfrm>
            <a:custGeom>
              <a:avLst/>
              <a:gdLst/>
              <a:ahLst/>
              <a:cxnLst/>
              <a:rect r="r" b="b" t="t" l="l"/>
              <a:pathLst>
                <a:path h="1689143" w="10713643">
                  <a:moveTo>
                    <a:pt x="0" y="0"/>
                  </a:moveTo>
                  <a:lnTo>
                    <a:pt x="10713643" y="0"/>
                  </a:lnTo>
                  <a:lnTo>
                    <a:pt x="10713643" y="1689143"/>
                  </a:lnTo>
                  <a:lnTo>
                    <a:pt x="0" y="1689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622" r="0" b="-622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860187" y="4006555"/>
            <a:ext cx="12029892" cy="136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91"/>
              </a:lnSpc>
              <a:spcBef>
                <a:spcPct val="0"/>
              </a:spcBef>
            </a:pPr>
            <a:r>
              <a:rPr lang="en-US" b="true" sz="6328" spc="12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Team Name- BYTE BUSTER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85871" y="5503741"/>
            <a:ext cx="12699938" cy="73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3"/>
              </a:lnSpc>
              <a:spcBef>
                <a:spcPct val="0"/>
              </a:spcBef>
            </a:pPr>
            <a:r>
              <a:rPr lang="en-US" b="true" sz="3357" spc="6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Domain- AI NATIVE MARKETING OPERATIONS PLATFROM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80846" y="2493566"/>
            <a:ext cx="7474320" cy="44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9"/>
              </a:lnSpc>
              <a:spcBef>
                <a:spcPct val="0"/>
              </a:spcBef>
            </a:pPr>
            <a:r>
              <a:rPr lang="en-US" b="true" sz="243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</a:t>
            </a:r>
            <a:r>
              <a:rPr lang="en-US" b="true" sz="243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ransparent Civic Issue Management Platform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529" y="9477560"/>
            <a:ext cx="4108433" cy="666997"/>
            <a:chOff x="0" y="0"/>
            <a:chExt cx="5477910" cy="889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0394" cy="889329"/>
            </a:xfrm>
            <a:custGeom>
              <a:avLst/>
              <a:gdLst/>
              <a:ahLst/>
              <a:cxnLst/>
              <a:rect r="r" b="b" t="t" l="l"/>
              <a:pathLst>
                <a:path h="889329" w="900394">
                  <a:moveTo>
                    <a:pt x="0" y="0"/>
                  </a:moveTo>
                  <a:lnTo>
                    <a:pt x="900394" y="0"/>
                  </a:lnTo>
                  <a:lnTo>
                    <a:pt x="900394" y="889329"/>
                  </a:lnTo>
                  <a:lnTo>
                    <a:pt x="0" y="889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22" r="0" b="-622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87421" y="98556"/>
              <a:ext cx="4390489" cy="692217"/>
            </a:xfrm>
            <a:custGeom>
              <a:avLst/>
              <a:gdLst/>
              <a:ahLst/>
              <a:cxnLst/>
              <a:rect r="r" b="b" t="t" l="l"/>
              <a:pathLst>
                <a:path h="692217" w="4390489">
                  <a:moveTo>
                    <a:pt x="0" y="0"/>
                  </a:moveTo>
                  <a:lnTo>
                    <a:pt x="4390489" y="0"/>
                  </a:lnTo>
                  <a:lnTo>
                    <a:pt x="4390489" y="692217"/>
                  </a:lnTo>
                  <a:lnTo>
                    <a:pt x="0" y="692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622" r="0" b="-62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31058" y="2669365"/>
            <a:ext cx="2449258" cy="2474135"/>
            <a:chOff x="0" y="0"/>
            <a:chExt cx="3265677" cy="32988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40140" y="0"/>
              <a:ext cx="2585397" cy="2585397"/>
            </a:xfrm>
            <a:custGeom>
              <a:avLst/>
              <a:gdLst/>
              <a:ahLst/>
              <a:cxnLst/>
              <a:rect r="r" b="b" t="t" l="l"/>
              <a:pathLst>
                <a:path h="2585397" w="2585397">
                  <a:moveTo>
                    <a:pt x="0" y="0"/>
                  </a:moveTo>
                  <a:lnTo>
                    <a:pt x="2585397" y="0"/>
                  </a:lnTo>
                  <a:lnTo>
                    <a:pt x="2585397" y="2585397"/>
                  </a:lnTo>
                  <a:lnTo>
                    <a:pt x="0" y="2585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247163"/>
              <a:ext cx="3265677" cy="1051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33"/>
                </a:lnSpc>
              </a:pPr>
              <a:r>
                <a:rPr lang="en-US" sz="2309" spc="46">
                  <a:solidFill>
                    <a:srgbClr val="1A3B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Login as Citizen</a:t>
              </a:r>
            </a:p>
            <a:p>
              <a:pPr algn="l">
                <a:lnSpc>
                  <a:spcPts val="323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39753" y="6278149"/>
            <a:ext cx="1639284" cy="1639284"/>
          </a:xfrm>
          <a:custGeom>
            <a:avLst/>
            <a:gdLst/>
            <a:ahLst/>
            <a:cxnLst/>
            <a:rect r="r" b="b" t="t" l="l"/>
            <a:pathLst>
              <a:path h="1639284" w="1639284">
                <a:moveTo>
                  <a:pt x="0" y="0"/>
                </a:moveTo>
                <a:lnTo>
                  <a:pt x="1639284" y="0"/>
                </a:lnTo>
                <a:lnTo>
                  <a:pt x="1639284" y="1639284"/>
                </a:lnTo>
                <a:lnTo>
                  <a:pt x="0" y="1639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95350"/>
            <a:ext cx="5587326" cy="120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61"/>
              </a:lnSpc>
            </a:pPr>
            <a:r>
              <a:rPr lang="en-US" sz="7044" b="true">
                <a:solidFill>
                  <a:srgbClr val="1A3B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How </a:t>
            </a:r>
            <a:r>
              <a:rPr lang="en-US" sz="7044" b="true">
                <a:solidFill>
                  <a:srgbClr val="1A3B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 Run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333985" y="2669365"/>
            <a:ext cx="3281569" cy="2286893"/>
            <a:chOff x="0" y="0"/>
            <a:chExt cx="4375426" cy="30491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5002" y="0"/>
              <a:ext cx="2420323" cy="2420323"/>
            </a:xfrm>
            <a:custGeom>
              <a:avLst/>
              <a:gdLst/>
              <a:ahLst/>
              <a:cxnLst/>
              <a:rect r="r" b="b" t="t" l="l"/>
              <a:pathLst>
                <a:path h="2420323" w="2420323">
                  <a:moveTo>
                    <a:pt x="0" y="0"/>
                  </a:moveTo>
                  <a:lnTo>
                    <a:pt x="2420323" y="0"/>
                  </a:lnTo>
                  <a:lnTo>
                    <a:pt x="2420323" y="2420323"/>
                  </a:lnTo>
                  <a:lnTo>
                    <a:pt x="0" y="2420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2093028"/>
              <a:ext cx="4375426" cy="956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59"/>
                </a:lnSpc>
              </a:pPr>
              <a:r>
                <a:rPr lang="en-US" sz="2113" spc="42">
                  <a:solidFill>
                    <a:srgbClr val="1A3B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Report an issue with image &amp; location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825474" y="2437881"/>
            <a:ext cx="3256262" cy="2140473"/>
            <a:chOff x="0" y="0"/>
            <a:chExt cx="4341683" cy="28539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873887" y="0"/>
              <a:ext cx="2593909" cy="2593909"/>
            </a:xfrm>
            <a:custGeom>
              <a:avLst/>
              <a:gdLst/>
              <a:ahLst/>
              <a:cxnLst/>
              <a:rect r="r" b="b" t="t" l="l"/>
              <a:pathLst>
                <a:path h="2593909" w="2593909">
                  <a:moveTo>
                    <a:pt x="0" y="0"/>
                  </a:moveTo>
                  <a:lnTo>
                    <a:pt x="2593909" y="0"/>
                  </a:lnTo>
                  <a:lnTo>
                    <a:pt x="2593909" y="2593909"/>
                  </a:lnTo>
                  <a:lnTo>
                    <a:pt x="0" y="2593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2401673"/>
              <a:ext cx="4341683" cy="452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59"/>
                </a:lnSpc>
              </a:pPr>
              <a:r>
                <a:rPr lang="en-US" sz="2113" spc="42">
                  <a:solidFill>
                    <a:srgbClr val="1A3B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State review approval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093078" y="6044587"/>
            <a:ext cx="3166222" cy="2106408"/>
            <a:chOff x="0" y="0"/>
            <a:chExt cx="4221629" cy="28085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38841" y="0"/>
              <a:ext cx="2648387" cy="2648387"/>
            </a:xfrm>
            <a:custGeom>
              <a:avLst/>
              <a:gdLst/>
              <a:ahLst/>
              <a:cxnLst/>
              <a:rect r="r" b="b" t="t" l="l"/>
              <a:pathLst>
                <a:path h="2648387" w="2648387">
                  <a:moveTo>
                    <a:pt x="0" y="0"/>
                  </a:moveTo>
                  <a:lnTo>
                    <a:pt x="2648387" y="0"/>
                  </a:lnTo>
                  <a:lnTo>
                    <a:pt x="2648387" y="2648387"/>
                  </a:lnTo>
                  <a:lnTo>
                    <a:pt x="0" y="2648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2346602"/>
              <a:ext cx="4221629" cy="4619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53"/>
                </a:lnSpc>
              </a:pPr>
              <a:r>
                <a:rPr lang="en-US" sz="2109" spc="42">
                  <a:solidFill>
                    <a:srgbClr val="1A3B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Municipal verification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951994" y="6164777"/>
            <a:ext cx="2423390" cy="2208451"/>
            <a:chOff x="0" y="0"/>
            <a:chExt cx="3231187" cy="294460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52400" y="0"/>
              <a:ext cx="2436370" cy="2436370"/>
            </a:xfrm>
            <a:custGeom>
              <a:avLst/>
              <a:gdLst/>
              <a:ahLst/>
              <a:cxnLst/>
              <a:rect r="r" b="b" t="t" l="l"/>
              <a:pathLst>
                <a:path h="2436370" w="2436370">
                  <a:moveTo>
                    <a:pt x="0" y="0"/>
                  </a:moveTo>
                  <a:lnTo>
                    <a:pt x="2436370" y="0"/>
                  </a:lnTo>
                  <a:lnTo>
                    <a:pt x="2436370" y="2436370"/>
                  </a:lnTo>
                  <a:lnTo>
                    <a:pt x="0" y="2436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1987359"/>
              <a:ext cx="3231187" cy="957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53"/>
                </a:lnSpc>
              </a:pPr>
              <a:r>
                <a:rPr lang="en-US" sz="2109" spc="42">
                  <a:solidFill>
                    <a:srgbClr val="1A3B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Cost approval &amp; funding view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784219" y="6203987"/>
            <a:ext cx="2842932" cy="2218152"/>
            <a:chOff x="0" y="0"/>
            <a:chExt cx="3790577" cy="295753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78568" y="0"/>
              <a:ext cx="2384089" cy="2384089"/>
            </a:xfrm>
            <a:custGeom>
              <a:avLst/>
              <a:gdLst/>
              <a:ahLst/>
              <a:cxnLst/>
              <a:rect r="r" b="b" t="t" l="l"/>
              <a:pathLst>
                <a:path h="2384089" w="2384089">
                  <a:moveTo>
                    <a:pt x="0" y="0"/>
                  </a:moveTo>
                  <a:lnTo>
                    <a:pt x="2384090" y="0"/>
                  </a:lnTo>
                  <a:lnTo>
                    <a:pt x="2384090" y="2384089"/>
                  </a:lnTo>
                  <a:lnTo>
                    <a:pt x="0" y="2384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2000294"/>
              <a:ext cx="3790577" cy="957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53"/>
                </a:lnSpc>
              </a:pPr>
              <a:r>
                <a:rPr lang="en-US" sz="2109" spc="42">
                  <a:solidFill>
                    <a:srgbClr val="1A3B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Mark resolved &amp; submit proof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39753" y="7645771"/>
            <a:ext cx="2182610" cy="727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2109" spc="42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Citizen review submission</a:t>
            </a:r>
          </a:p>
        </p:txBody>
      </p:sp>
      <p:sp>
        <p:nvSpPr>
          <p:cNvPr name="AutoShape 26" id="26"/>
          <p:cNvSpPr/>
          <p:nvPr/>
        </p:nvSpPr>
        <p:spPr>
          <a:xfrm>
            <a:off x="5638746" y="3527168"/>
            <a:ext cx="97728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7" id="27"/>
          <p:cNvSpPr/>
          <p:nvPr/>
        </p:nvSpPr>
        <p:spPr>
          <a:xfrm>
            <a:off x="10731874" y="3546218"/>
            <a:ext cx="97728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8" id="28"/>
          <p:cNvSpPr/>
          <p:nvPr/>
        </p:nvSpPr>
        <p:spPr>
          <a:xfrm>
            <a:off x="14650692" y="4868792"/>
            <a:ext cx="413786" cy="8853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9" id="29"/>
          <p:cNvSpPr/>
          <p:nvPr/>
        </p:nvSpPr>
        <p:spPr>
          <a:xfrm flipH="true">
            <a:off x="12745591" y="6895043"/>
            <a:ext cx="97728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0" id="30"/>
          <p:cNvSpPr/>
          <p:nvPr/>
        </p:nvSpPr>
        <p:spPr>
          <a:xfrm flipH="true">
            <a:off x="8486129" y="7097791"/>
            <a:ext cx="97728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1" id="31"/>
          <p:cNvSpPr/>
          <p:nvPr/>
        </p:nvSpPr>
        <p:spPr>
          <a:xfrm flipH="true">
            <a:off x="4226667" y="7300539"/>
            <a:ext cx="97728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2" id="32"/>
          <p:cNvSpPr/>
          <p:nvPr/>
        </p:nvSpPr>
        <p:spPr>
          <a:xfrm flipV="true">
            <a:off x="1028700" y="2069252"/>
            <a:ext cx="5839867" cy="0"/>
          </a:xfrm>
          <a:prstGeom prst="line">
            <a:avLst/>
          </a:prstGeom>
          <a:ln cap="flat" w="38100">
            <a:gradFill>
              <a:gsLst>
                <a:gs pos="0">
                  <a:srgbClr val="014604">
                    <a:alpha val="100000"/>
                  </a:srgbClr>
                </a:gs>
                <a:gs pos="100000">
                  <a:srgbClr val="010811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4604">
                <a:alpha val="100000"/>
              </a:srgbClr>
            </a:gs>
            <a:gs pos="100000">
              <a:srgbClr val="01081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28221" y="1317171"/>
            <a:ext cx="3477986" cy="3477986"/>
          </a:xfrm>
          <a:custGeom>
            <a:avLst/>
            <a:gdLst/>
            <a:ahLst/>
            <a:cxnLst/>
            <a:rect r="r" b="b" t="t" l="l"/>
            <a:pathLst>
              <a:path h="3477986" w="3477986">
                <a:moveTo>
                  <a:pt x="0" y="0"/>
                </a:moveTo>
                <a:lnTo>
                  <a:pt x="3477986" y="0"/>
                </a:lnTo>
                <a:lnTo>
                  <a:pt x="3477986" y="3477986"/>
                </a:lnTo>
                <a:lnTo>
                  <a:pt x="0" y="3477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0421" y="5778066"/>
            <a:ext cx="2737757" cy="2737757"/>
          </a:xfrm>
          <a:custGeom>
            <a:avLst/>
            <a:gdLst/>
            <a:ahLst/>
            <a:cxnLst/>
            <a:rect r="r" b="b" t="t" l="l"/>
            <a:pathLst>
              <a:path h="2737757" w="2737757">
                <a:moveTo>
                  <a:pt x="0" y="0"/>
                </a:moveTo>
                <a:lnTo>
                  <a:pt x="2737758" y="0"/>
                </a:lnTo>
                <a:lnTo>
                  <a:pt x="2737758" y="2737757"/>
                </a:lnTo>
                <a:lnTo>
                  <a:pt x="0" y="2737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55185" y="2855309"/>
            <a:ext cx="3826846" cy="1174478"/>
            <a:chOff x="0" y="0"/>
            <a:chExt cx="5102462" cy="156597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102462" cy="1565971"/>
              <a:chOff x="0" y="0"/>
              <a:chExt cx="1304871" cy="40047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304871" cy="400471"/>
              </a:xfrm>
              <a:custGeom>
                <a:avLst/>
                <a:gdLst/>
                <a:ahLst/>
                <a:cxnLst/>
                <a:rect r="r" b="b" t="t" l="l"/>
                <a:pathLst>
                  <a:path h="400471" w="1304871">
                    <a:moveTo>
                      <a:pt x="79694" y="0"/>
                    </a:moveTo>
                    <a:lnTo>
                      <a:pt x="1225177" y="0"/>
                    </a:lnTo>
                    <a:cubicBezTo>
                      <a:pt x="1246314" y="0"/>
                      <a:pt x="1266584" y="8396"/>
                      <a:pt x="1281530" y="23342"/>
                    </a:cubicBezTo>
                    <a:cubicBezTo>
                      <a:pt x="1296475" y="38287"/>
                      <a:pt x="1304871" y="58558"/>
                      <a:pt x="1304871" y="79694"/>
                    </a:cubicBezTo>
                    <a:lnTo>
                      <a:pt x="1304871" y="320778"/>
                    </a:lnTo>
                    <a:cubicBezTo>
                      <a:pt x="1304871" y="341914"/>
                      <a:pt x="1296475" y="362184"/>
                      <a:pt x="1281530" y="377130"/>
                    </a:cubicBezTo>
                    <a:cubicBezTo>
                      <a:pt x="1266584" y="392075"/>
                      <a:pt x="1246314" y="400471"/>
                      <a:pt x="1225177" y="400471"/>
                    </a:cubicBezTo>
                    <a:lnTo>
                      <a:pt x="79694" y="400471"/>
                    </a:lnTo>
                    <a:cubicBezTo>
                      <a:pt x="58558" y="400471"/>
                      <a:pt x="38287" y="392075"/>
                      <a:pt x="23342" y="377130"/>
                    </a:cubicBezTo>
                    <a:cubicBezTo>
                      <a:pt x="8396" y="362184"/>
                      <a:pt x="0" y="341914"/>
                      <a:pt x="0" y="320778"/>
                    </a:cubicBezTo>
                    <a:lnTo>
                      <a:pt x="0" y="79694"/>
                    </a:lnTo>
                    <a:cubicBezTo>
                      <a:pt x="0" y="58558"/>
                      <a:pt x="8396" y="38287"/>
                      <a:pt x="23342" y="23342"/>
                    </a:cubicBezTo>
                    <a:cubicBezTo>
                      <a:pt x="38287" y="8396"/>
                      <a:pt x="58558" y="0"/>
                      <a:pt x="796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23825"/>
                <a:ext cx="1304871" cy="5242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80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589641" y="218360"/>
              <a:ext cx="3923180" cy="1152434"/>
            </a:xfrm>
            <a:custGeom>
              <a:avLst/>
              <a:gdLst/>
              <a:ahLst/>
              <a:cxnLst/>
              <a:rect r="r" b="b" t="t" l="l"/>
              <a:pathLst>
                <a:path h="1152434" w="3923180">
                  <a:moveTo>
                    <a:pt x="0" y="0"/>
                  </a:moveTo>
                  <a:lnTo>
                    <a:pt x="3923180" y="0"/>
                  </a:lnTo>
                  <a:lnTo>
                    <a:pt x="3923180" y="1152434"/>
                  </a:lnTo>
                  <a:lnTo>
                    <a:pt x="0" y="1152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24169" y="3056164"/>
            <a:ext cx="5622687" cy="973623"/>
            <a:chOff x="0" y="0"/>
            <a:chExt cx="7496916" cy="129816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496916" cy="1298164"/>
              <a:chOff x="0" y="0"/>
              <a:chExt cx="2312728" cy="40047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312728" cy="400471"/>
              </a:xfrm>
              <a:custGeom>
                <a:avLst/>
                <a:gdLst/>
                <a:ahLst/>
                <a:cxnLst/>
                <a:rect r="r" b="b" t="t" l="l"/>
                <a:pathLst>
                  <a:path h="400471" w="2312728">
                    <a:moveTo>
                      <a:pt x="50320" y="0"/>
                    </a:moveTo>
                    <a:lnTo>
                      <a:pt x="2262408" y="0"/>
                    </a:lnTo>
                    <a:cubicBezTo>
                      <a:pt x="2290199" y="0"/>
                      <a:pt x="2312728" y="22529"/>
                      <a:pt x="2312728" y="50320"/>
                    </a:cubicBezTo>
                    <a:lnTo>
                      <a:pt x="2312728" y="350151"/>
                    </a:lnTo>
                    <a:cubicBezTo>
                      <a:pt x="2312728" y="377942"/>
                      <a:pt x="2290199" y="400471"/>
                      <a:pt x="2262408" y="400471"/>
                    </a:cubicBezTo>
                    <a:lnTo>
                      <a:pt x="50320" y="400471"/>
                    </a:lnTo>
                    <a:cubicBezTo>
                      <a:pt x="22529" y="400471"/>
                      <a:pt x="0" y="377942"/>
                      <a:pt x="0" y="350151"/>
                    </a:cubicBezTo>
                    <a:lnTo>
                      <a:pt x="0" y="50320"/>
                    </a:lnTo>
                    <a:cubicBezTo>
                      <a:pt x="0" y="22529"/>
                      <a:pt x="22529" y="0"/>
                      <a:pt x="503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23825"/>
                <a:ext cx="2312728" cy="524296"/>
              </a:xfrm>
              <a:prstGeom prst="rect">
                <a:avLst/>
              </a:prstGeom>
            </p:spPr>
            <p:txBody>
              <a:bodyPr anchor="ctr" rtlCol="false" tIns="45393" lIns="45393" bIns="45393" rIns="45393"/>
              <a:lstStyle/>
              <a:p>
                <a:pPr algn="ctr">
                  <a:lnSpc>
                    <a:spcPts val="377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356924" y="280279"/>
              <a:ext cx="6790571" cy="857310"/>
            </a:xfrm>
            <a:custGeom>
              <a:avLst/>
              <a:gdLst/>
              <a:ahLst/>
              <a:cxnLst/>
              <a:rect r="r" b="b" t="t" l="l"/>
              <a:pathLst>
                <a:path h="857310" w="6790571">
                  <a:moveTo>
                    <a:pt x="0" y="0"/>
                  </a:moveTo>
                  <a:lnTo>
                    <a:pt x="6790571" y="0"/>
                  </a:lnTo>
                  <a:lnTo>
                    <a:pt x="6790571" y="857309"/>
                  </a:lnTo>
                  <a:lnTo>
                    <a:pt x="0" y="857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019300" y="5338608"/>
            <a:ext cx="4447343" cy="923204"/>
            <a:chOff x="0" y="0"/>
            <a:chExt cx="5929791" cy="1230938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929791" cy="1230938"/>
              <a:chOff x="0" y="0"/>
              <a:chExt cx="2312728" cy="48008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312728" cy="480089"/>
              </a:xfrm>
              <a:custGeom>
                <a:avLst/>
                <a:gdLst/>
                <a:ahLst/>
                <a:cxnLst/>
                <a:rect r="r" b="b" t="t" l="l"/>
                <a:pathLst>
                  <a:path h="480089" w="2312728">
                    <a:moveTo>
                      <a:pt x="64195" y="0"/>
                    </a:moveTo>
                    <a:lnTo>
                      <a:pt x="2248533" y="0"/>
                    </a:lnTo>
                    <a:cubicBezTo>
                      <a:pt x="2265558" y="0"/>
                      <a:pt x="2281887" y="6763"/>
                      <a:pt x="2293926" y="18802"/>
                    </a:cubicBezTo>
                    <a:cubicBezTo>
                      <a:pt x="2305965" y="30841"/>
                      <a:pt x="2312728" y="47170"/>
                      <a:pt x="2312728" y="64195"/>
                    </a:cubicBezTo>
                    <a:lnTo>
                      <a:pt x="2312728" y="415893"/>
                    </a:lnTo>
                    <a:cubicBezTo>
                      <a:pt x="2312728" y="432919"/>
                      <a:pt x="2305965" y="449247"/>
                      <a:pt x="2293926" y="461286"/>
                    </a:cubicBezTo>
                    <a:cubicBezTo>
                      <a:pt x="2281887" y="473325"/>
                      <a:pt x="2265558" y="480089"/>
                      <a:pt x="2248533" y="480089"/>
                    </a:cubicBezTo>
                    <a:lnTo>
                      <a:pt x="64195" y="480089"/>
                    </a:lnTo>
                    <a:cubicBezTo>
                      <a:pt x="47170" y="480089"/>
                      <a:pt x="30841" y="473325"/>
                      <a:pt x="18802" y="461286"/>
                    </a:cubicBezTo>
                    <a:cubicBezTo>
                      <a:pt x="6763" y="449247"/>
                      <a:pt x="0" y="432919"/>
                      <a:pt x="0" y="415893"/>
                    </a:cubicBezTo>
                    <a:lnTo>
                      <a:pt x="0" y="64195"/>
                    </a:lnTo>
                    <a:cubicBezTo>
                      <a:pt x="0" y="47170"/>
                      <a:pt x="6763" y="30841"/>
                      <a:pt x="18802" y="18802"/>
                    </a:cubicBezTo>
                    <a:cubicBezTo>
                      <a:pt x="30841" y="6763"/>
                      <a:pt x="47170" y="0"/>
                      <a:pt x="6419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2312728" cy="603914"/>
              </a:xfrm>
              <a:prstGeom prst="rect">
                <a:avLst/>
              </a:prstGeom>
            </p:spPr>
            <p:txBody>
              <a:bodyPr anchor="ctr" rtlCol="false" tIns="35582" lIns="35582" bIns="35582" rIns="35582"/>
              <a:lstStyle/>
              <a:p>
                <a:pPr algn="ctr">
                  <a:lnSpc>
                    <a:spcPts val="377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27418" y="88505"/>
              <a:ext cx="5474955" cy="1053929"/>
            </a:xfrm>
            <a:custGeom>
              <a:avLst/>
              <a:gdLst/>
              <a:ahLst/>
              <a:cxnLst/>
              <a:rect r="r" b="b" t="t" l="l"/>
              <a:pathLst>
                <a:path h="1053929" w="5474955">
                  <a:moveTo>
                    <a:pt x="0" y="0"/>
                  </a:moveTo>
                  <a:lnTo>
                    <a:pt x="5474955" y="0"/>
                  </a:lnTo>
                  <a:lnTo>
                    <a:pt x="5474955" y="1053929"/>
                  </a:lnTo>
                  <a:lnTo>
                    <a:pt x="0" y="1053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466643" y="886450"/>
            <a:ext cx="5354713" cy="112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6"/>
              </a:lnSpc>
            </a:pPr>
            <a:r>
              <a:rPr lang="en-US" b="true" sz="7159" spc="-2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AI USAGES</a:t>
            </a:r>
          </a:p>
        </p:txBody>
      </p:sp>
      <p:sp>
        <p:nvSpPr>
          <p:cNvPr name="AutoShape 20" id="20"/>
          <p:cNvSpPr/>
          <p:nvPr/>
        </p:nvSpPr>
        <p:spPr>
          <a:xfrm>
            <a:off x="4777933" y="1989364"/>
            <a:ext cx="7599375" cy="0"/>
          </a:xfrm>
          <a:prstGeom prst="line">
            <a:avLst/>
          </a:prstGeom>
          <a:ln cap="flat" w="38100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0024169" y="5275506"/>
            <a:ext cx="5622687" cy="986306"/>
            <a:chOff x="0" y="0"/>
            <a:chExt cx="7496916" cy="1315075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7496916" cy="1315075"/>
              <a:chOff x="0" y="0"/>
              <a:chExt cx="2114237" cy="37087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114236" cy="370870"/>
              </a:xfrm>
              <a:custGeom>
                <a:avLst/>
                <a:gdLst/>
                <a:ahLst/>
                <a:cxnLst/>
                <a:rect r="r" b="b" t="t" l="l"/>
                <a:pathLst>
                  <a:path h="370870" w="2114236">
                    <a:moveTo>
                      <a:pt x="70222" y="0"/>
                    </a:moveTo>
                    <a:lnTo>
                      <a:pt x="2044014" y="0"/>
                    </a:lnTo>
                    <a:cubicBezTo>
                      <a:pt x="2082797" y="0"/>
                      <a:pt x="2114236" y="31440"/>
                      <a:pt x="2114236" y="70222"/>
                    </a:cubicBezTo>
                    <a:lnTo>
                      <a:pt x="2114236" y="300647"/>
                    </a:lnTo>
                    <a:cubicBezTo>
                      <a:pt x="2114236" y="339430"/>
                      <a:pt x="2082797" y="370870"/>
                      <a:pt x="2044014" y="370870"/>
                    </a:cubicBezTo>
                    <a:lnTo>
                      <a:pt x="70222" y="370870"/>
                    </a:lnTo>
                    <a:cubicBezTo>
                      <a:pt x="31440" y="370870"/>
                      <a:pt x="0" y="339430"/>
                      <a:pt x="0" y="300647"/>
                    </a:cubicBezTo>
                    <a:lnTo>
                      <a:pt x="0" y="70222"/>
                    </a:lnTo>
                    <a:cubicBezTo>
                      <a:pt x="0" y="31440"/>
                      <a:pt x="31440" y="0"/>
                      <a:pt x="7022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23825"/>
                <a:ext cx="2114237" cy="494695"/>
              </a:xfrm>
              <a:prstGeom prst="rect">
                <a:avLst/>
              </a:prstGeom>
            </p:spPr>
            <p:txBody>
              <a:bodyPr anchor="ctr" rtlCol="false" tIns="35582" lIns="35582" bIns="35582" rIns="35582"/>
              <a:lstStyle/>
              <a:p>
                <a:pPr algn="ctr">
                  <a:lnSpc>
                    <a:spcPts val="3779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814663" y="215342"/>
              <a:ext cx="5867591" cy="909477"/>
            </a:xfrm>
            <a:custGeom>
              <a:avLst/>
              <a:gdLst/>
              <a:ahLst/>
              <a:cxnLst/>
              <a:rect r="r" b="b" t="t" l="l"/>
              <a:pathLst>
                <a:path h="909477" w="5867591">
                  <a:moveTo>
                    <a:pt x="0" y="0"/>
                  </a:moveTo>
                  <a:lnTo>
                    <a:pt x="5867591" y="0"/>
                  </a:lnTo>
                  <a:lnTo>
                    <a:pt x="5867591" y="909476"/>
                  </a:lnTo>
                  <a:lnTo>
                    <a:pt x="0" y="909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82031" y="7309562"/>
            <a:ext cx="4236371" cy="991951"/>
            <a:chOff x="0" y="0"/>
            <a:chExt cx="5648495" cy="132260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648495" cy="1322601"/>
              <a:chOff x="0" y="0"/>
              <a:chExt cx="2050338" cy="480089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2050338" cy="480089"/>
              </a:xfrm>
              <a:custGeom>
                <a:avLst/>
                <a:gdLst/>
                <a:ahLst/>
                <a:cxnLst/>
                <a:rect r="r" b="b" t="t" l="l"/>
                <a:pathLst>
                  <a:path h="480089" w="2050338">
                    <a:moveTo>
                      <a:pt x="72411" y="0"/>
                    </a:moveTo>
                    <a:lnTo>
                      <a:pt x="1977927" y="0"/>
                    </a:lnTo>
                    <a:cubicBezTo>
                      <a:pt x="2017919" y="0"/>
                      <a:pt x="2050338" y="32419"/>
                      <a:pt x="2050338" y="72411"/>
                    </a:cubicBezTo>
                    <a:lnTo>
                      <a:pt x="2050338" y="407678"/>
                    </a:lnTo>
                    <a:cubicBezTo>
                      <a:pt x="2050338" y="447669"/>
                      <a:pt x="2017919" y="480089"/>
                      <a:pt x="1977927" y="480089"/>
                    </a:cubicBezTo>
                    <a:lnTo>
                      <a:pt x="72411" y="480089"/>
                    </a:lnTo>
                    <a:cubicBezTo>
                      <a:pt x="53206" y="480089"/>
                      <a:pt x="34788" y="472460"/>
                      <a:pt x="21209" y="458880"/>
                    </a:cubicBezTo>
                    <a:cubicBezTo>
                      <a:pt x="7629" y="445300"/>
                      <a:pt x="0" y="426883"/>
                      <a:pt x="0" y="407678"/>
                    </a:cubicBezTo>
                    <a:lnTo>
                      <a:pt x="0" y="72411"/>
                    </a:lnTo>
                    <a:cubicBezTo>
                      <a:pt x="0" y="32419"/>
                      <a:pt x="32419" y="0"/>
                      <a:pt x="7241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123825"/>
                <a:ext cx="2050338" cy="603914"/>
              </a:xfrm>
              <a:prstGeom prst="rect">
                <a:avLst/>
              </a:prstGeom>
            </p:spPr>
            <p:txBody>
              <a:bodyPr anchor="ctr" rtlCol="false" tIns="35582" lIns="35582" bIns="35582" rIns="35582"/>
              <a:lstStyle/>
              <a:p>
                <a:pPr algn="ctr">
                  <a:lnSpc>
                    <a:spcPts val="3779"/>
                  </a:lnSpc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400920" y="204174"/>
              <a:ext cx="4600017" cy="914253"/>
            </a:xfrm>
            <a:custGeom>
              <a:avLst/>
              <a:gdLst/>
              <a:ahLst/>
              <a:cxnLst/>
              <a:rect r="r" b="b" t="t" l="l"/>
              <a:pathLst>
                <a:path h="914253" w="4600017">
                  <a:moveTo>
                    <a:pt x="0" y="0"/>
                  </a:moveTo>
                  <a:lnTo>
                    <a:pt x="4600017" y="0"/>
                  </a:lnTo>
                  <a:lnTo>
                    <a:pt x="4600017" y="914253"/>
                  </a:lnTo>
                  <a:lnTo>
                    <a:pt x="0" y="914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32800" y="0"/>
            <a:ext cx="22586749" cy="11099949"/>
          </a:xfrm>
          <a:custGeom>
            <a:avLst/>
            <a:gdLst/>
            <a:ahLst/>
            <a:cxnLst/>
            <a:rect r="r" b="b" t="t" l="l"/>
            <a:pathLst>
              <a:path h="11099949" w="22586749">
                <a:moveTo>
                  <a:pt x="0" y="0"/>
                </a:moveTo>
                <a:lnTo>
                  <a:pt x="22586749" y="0"/>
                </a:lnTo>
                <a:lnTo>
                  <a:pt x="22586749" y="11099949"/>
                </a:lnTo>
                <a:lnTo>
                  <a:pt x="0" y="11099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29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13099" y="557151"/>
            <a:ext cx="4661803" cy="8335383"/>
            <a:chOff x="0" y="0"/>
            <a:chExt cx="1227800" cy="21953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7800" cy="2195327"/>
            </a:xfrm>
            <a:custGeom>
              <a:avLst/>
              <a:gdLst/>
              <a:ahLst/>
              <a:cxnLst/>
              <a:rect r="r" b="b" t="t" l="l"/>
              <a:pathLst>
                <a:path h="2195327" w="1227800">
                  <a:moveTo>
                    <a:pt x="84696" y="0"/>
                  </a:moveTo>
                  <a:lnTo>
                    <a:pt x="1143103" y="0"/>
                  </a:lnTo>
                  <a:cubicBezTo>
                    <a:pt x="1189880" y="0"/>
                    <a:pt x="1227800" y="37920"/>
                    <a:pt x="1227800" y="84696"/>
                  </a:cubicBezTo>
                  <a:lnTo>
                    <a:pt x="1227800" y="2110631"/>
                  </a:lnTo>
                  <a:cubicBezTo>
                    <a:pt x="1227800" y="2133093"/>
                    <a:pt x="1218876" y="2154636"/>
                    <a:pt x="1202993" y="2170520"/>
                  </a:cubicBezTo>
                  <a:cubicBezTo>
                    <a:pt x="1187109" y="2186404"/>
                    <a:pt x="1165566" y="2195327"/>
                    <a:pt x="1143103" y="2195327"/>
                  </a:cubicBezTo>
                  <a:lnTo>
                    <a:pt x="84696" y="2195327"/>
                  </a:lnTo>
                  <a:cubicBezTo>
                    <a:pt x="37920" y="2195327"/>
                    <a:pt x="0" y="2157407"/>
                    <a:pt x="0" y="2110631"/>
                  </a:cubicBezTo>
                  <a:lnTo>
                    <a:pt x="0" y="84696"/>
                  </a:lnTo>
                  <a:cubicBezTo>
                    <a:pt x="0" y="62234"/>
                    <a:pt x="8923" y="40691"/>
                    <a:pt x="24807" y="24807"/>
                  </a:cubicBezTo>
                  <a:cubicBezTo>
                    <a:pt x="40691" y="8923"/>
                    <a:pt x="62234" y="0"/>
                    <a:pt x="8469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23825"/>
              <a:ext cx="1227800" cy="2319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163919" y="557151"/>
            <a:ext cx="13960161" cy="9172698"/>
            <a:chOff x="0" y="0"/>
            <a:chExt cx="5422594" cy="3562982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5422593" cy="3562983"/>
            </a:xfrm>
            <a:custGeom>
              <a:avLst/>
              <a:gdLst/>
              <a:ahLst/>
              <a:cxnLst/>
              <a:rect r="r" b="b" t="t" l="l"/>
              <a:pathLst>
                <a:path h="3562983" w="5422593">
                  <a:moveTo>
                    <a:pt x="0" y="0"/>
                  </a:moveTo>
                  <a:lnTo>
                    <a:pt x="5422593" y="0"/>
                  </a:lnTo>
                  <a:lnTo>
                    <a:pt x="5422593" y="3562983"/>
                  </a:lnTo>
                  <a:lnTo>
                    <a:pt x="0" y="3562983"/>
                  </a:lnTo>
                  <a:close/>
                </a:path>
              </a:pathLst>
            </a:custGeom>
            <a:solidFill>
              <a:srgbClr val="266041">
                <a:alpha val="87843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630863" y="794229"/>
            <a:ext cx="6756154" cy="1110496"/>
            <a:chOff x="0" y="0"/>
            <a:chExt cx="9008205" cy="14806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80662" cy="1480662"/>
            </a:xfrm>
            <a:custGeom>
              <a:avLst/>
              <a:gdLst/>
              <a:ahLst/>
              <a:cxnLst/>
              <a:rect r="r" b="b" t="t" l="l"/>
              <a:pathLst>
                <a:path h="1480662" w="1480662">
                  <a:moveTo>
                    <a:pt x="0" y="0"/>
                  </a:moveTo>
                  <a:lnTo>
                    <a:pt x="1480662" y="0"/>
                  </a:lnTo>
                  <a:lnTo>
                    <a:pt x="1480662" y="1480662"/>
                  </a:lnTo>
                  <a:lnTo>
                    <a:pt x="0" y="1480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788220" y="164088"/>
              <a:ext cx="7219984" cy="1152486"/>
            </a:xfrm>
            <a:custGeom>
              <a:avLst/>
              <a:gdLst/>
              <a:ahLst/>
              <a:cxnLst/>
              <a:rect r="r" b="b" t="t" l="l"/>
              <a:pathLst>
                <a:path h="1152486" w="7219984">
                  <a:moveTo>
                    <a:pt x="0" y="0"/>
                  </a:moveTo>
                  <a:lnTo>
                    <a:pt x="7219985" y="0"/>
                  </a:lnTo>
                  <a:lnTo>
                    <a:pt x="7219985" y="1152486"/>
                  </a:lnTo>
                  <a:lnTo>
                    <a:pt x="0" y="1152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749284" y="3977308"/>
            <a:ext cx="11218977" cy="3748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747" indent="-384374" lvl="1">
              <a:lnSpc>
                <a:spcPts val="4984"/>
              </a:lnSpc>
              <a:buFont typeface="Arial"/>
              <a:buChar char="•"/>
            </a:pPr>
            <a:r>
              <a:rPr lang="en-US" b="true" sz="3560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One platform f</a:t>
            </a:r>
            <a:r>
              <a:rPr lang="en-US" b="true" sz="3560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or reporting, funding, tracking &amp; verifying civic issues</a:t>
            </a:r>
          </a:p>
          <a:p>
            <a:pPr algn="l" marL="768747" indent="-384374" lvl="1">
              <a:lnSpc>
                <a:spcPts val="4984"/>
              </a:lnSpc>
              <a:buFont typeface="Arial"/>
              <a:buChar char="•"/>
            </a:pPr>
            <a:r>
              <a:rPr lang="en-US" b="true" sz="3560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Built for Indian government hierarchy</a:t>
            </a:r>
          </a:p>
          <a:p>
            <a:pPr algn="l" marL="768747" indent="-384374" lvl="1">
              <a:lnSpc>
                <a:spcPts val="4984"/>
              </a:lnSpc>
              <a:buFont typeface="Arial"/>
              <a:buChar char="•"/>
            </a:pPr>
            <a:r>
              <a:rPr lang="en-US" b="true" sz="3560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₹ INR–based, auditable, citizen-driven accountability , anti-corruption</a:t>
            </a:r>
          </a:p>
          <a:p>
            <a:pPr algn="l">
              <a:lnSpc>
                <a:spcPts val="4984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749284" y="2539134"/>
            <a:ext cx="12789432" cy="746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3"/>
              </a:lnSpc>
              <a:spcBef>
                <a:spcPct val="0"/>
              </a:spcBef>
            </a:pPr>
            <a:r>
              <a:rPr lang="en-US" b="true" sz="416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</a:t>
            </a:r>
            <a:r>
              <a:rPr lang="en-US" b="true" sz="416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ransparent Civic Issue Management Platform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60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2816" y="2726477"/>
            <a:ext cx="4074938" cy="1970149"/>
            <a:chOff x="0" y="0"/>
            <a:chExt cx="5433251" cy="262686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05227" y="-66675"/>
              <a:ext cx="5228023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01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66458"/>
              <a:ext cx="5228023" cy="1560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spc="23" b="true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Civic issu</a:t>
              </a:r>
              <a:r>
                <a:rPr lang="en-US" sz="2300" spc="23" b="true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es today are:</a:t>
              </a:r>
            </a:p>
            <a:p>
              <a:pPr algn="l">
                <a:lnSpc>
                  <a:spcPts val="3220"/>
                </a:lnSpc>
              </a:pPr>
            </a:p>
            <a:p>
              <a:pPr algn="l">
                <a:lnSpc>
                  <a:spcPts val="3219"/>
                </a:lnSpc>
              </a:pPr>
            </a:p>
          </p:txBody>
        </p:sp>
      </p:grpSp>
      <p:sp>
        <p:nvSpPr>
          <p:cNvPr name="AutoShape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true">
            <a:off x="412816" y="4447523"/>
            <a:ext cx="11442434" cy="0"/>
          </a:xfrm>
          <a:prstGeom prst="line">
            <a:avLst/>
          </a:prstGeom>
          <a:ln cap="rnd" w="47625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933627" y="780380"/>
            <a:ext cx="6354373" cy="2255007"/>
          </a:xfrm>
          <a:custGeom>
            <a:avLst/>
            <a:gdLst/>
            <a:ahLst/>
            <a:cxnLst/>
            <a:rect r="r" b="b" t="t" l="l"/>
            <a:pathLst>
              <a:path h="2255007" w="6354373">
                <a:moveTo>
                  <a:pt x="0" y="0"/>
                </a:moveTo>
                <a:lnTo>
                  <a:pt x="6354373" y="0"/>
                </a:lnTo>
                <a:lnTo>
                  <a:pt x="6354373" y="2255007"/>
                </a:lnTo>
                <a:lnTo>
                  <a:pt x="0" y="2255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9" t="0" r="-608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33627" y="3035387"/>
            <a:ext cx="6562219" cy="2108113"/>
          </a:xfrm>
          <a:custGeom>
            <a:avLst/>
            <a:gdLst/>
            <a:ahLst/>
            <a:cxnLst/>
            <a:rect r="r" b="b" t="t" l="l"/>
            <a:pathLst>
              <a:path h="2108113" w="6562219">
                <a:moveTo>
                  <a:pt x="0" y="0"/>
                </a:moveTo>
                <a:lnTo>
                  <a:pt x="6562219" y="0"/>
                </a:lnTo>
                <a:lnTo>
                  <a:pt x="6562219" y="2108113"/>
                </a:lnTo>
                <a:lnTo>
                  <a:pt x="0" y="2108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33627" y="5020345"/>
            <a:ext cx="6640595" cy="2149893"/>
          </a:xfrm>
          <a:custGeom>
            <a:avLst/>
            <a:gdLst/>
            <a:ahLst/>
            <a:cxnLst/>
            <a:rect r="r" b="b" t="t" l="l"/>
            <a:pathLst>
              <a:path h="2149893" w="6640595">
                <a:moveTo>
                  <a:pt x="0" y="0"/>
                </a:moveTo>
                <a:lnTo>
                  <a:pt x="6640595" y="0"/>
                </a:lnTo>
                <a:lnTo>
                  <a:pt x="6640595" y="2149893"/>
                </a:lnTo>
                <a:lnTo>
                  <a:pt x="0" y="21498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33627" y="7170238"/>
            <a:ext cx="6640595" cy="2141592"/>
          </a:xfrm>
          <a:custGeom>
            <a:avLst/>
            <a:gdLst/>
            <a:ahLst/>
            <a:cxnLst/>
            <a:rect r="r" b="b" t="t" l="l"/>
            <a:pathLst>
              <a:path h="2141592" w="6640595">
                <a:moveTo>
                  <a:pt x="0" y="0"/>
                </a:moveTo>
                <a:lnTo>
                  <a:pt x="6640595" y="0"/>
                </a:lnTo>
                <a:lnTo>
                  <a:pt x="6640595" y="2141592"/>
                </a:lnTo>
                <a:lnTo>
                  <a:pt x="0" y="21415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6529" y="9477560"/>
            <a:ext cx="4108433" cy="666997"/>
            <a:chOff x="0" y="0"/>
            <a:chExt cx="5477910" cy="8893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00394" cy="889329"/>
            </a:xfrm>
            <a:custGeom>
              <a:avLst/>
              <a:gdLst/>
              <a:ahLst/>
              <a:cxnLst/>
              <a:rect r="r" b="b" t="t" l="l"/>
              <a:pathLst>
                <a:path h="889329" w="900394">
                  <a:moveTo>
                    <a:pt x="0" y="0"/>
                  </a:moveTo>
                  <a:lnTo>
                    <a:pt x="900394" y="0"/>
                  </a:lnTo>
                  <a:lnTo>
                    <a:pt x="900394" y="889329"/>
                  </a:lnTo>
                  <a:lnTo>
                    <a:pt x="0" y="889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22" r="0" b="-622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087421" y="98556"/>
              <a:ext cx="4390489" cy="692217"/>
            </a:xfrm>
            <a:custGeom>
              <a:avLst/>
              <a:gdLst/>
              <a:ahLst/>
              <a:cxnLst/>
              <a:rect r="r" b="b" t="t" l="l"/>
              <a:pathLst>
                <a:path h="692217" w="4390489">
                  <a:moveTo>
                    <a:pt x="0" y="0"/>
                  </a:moveTo>
                  <a:lnTo>
                    <a:pt x="4390489" y="0"/>
                  </a:lnTo>
                  <a:lnTo>
                    <a:pt x="4390489" y="692217"/>
                  </a:lnTo>
                  <a:lnTo>
                    <a:pt x="0" y="692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622" r="0" b="-62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40507" y="933450"/>
            <a:ext cx="10405688" cy="85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1"/>
              </a:lnSpc>
            </a:pPr>
            <a:r>
              <a:rPr lang="en-US" sz="505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pr</a:t>
            </a:r>
            <a:r>
              <a:rPr lang="en-US" sz="505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oblem are we solving?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420022" y="2908634"/>
            <a:ext cx="3921017" cy="1067402"/>
            <a:chOff x="0" y="0"/>
            <a:chExt cx="5228023" cy="142320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5228023" cy="795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29596"/>
              <a:ext cx="5228023" cy="493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sz="2300" spc="23" b="true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Citizens don’t know: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589858" y="2908634"/>
            <a:ext cx="3921017" cy="1067402"/>
            <a:chOff x="0" y="0"/>
            <a:chExt cx="5228023" cy="142320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66675"/>
              <a:ext cx="5228023" cy="795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03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929596"/>
              <a:ext cx="5228023" cy="493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sz="2300" spc="23" b="true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Who </a:t>
              </a:r>
              <a:r>
                <a:rPr lang="en-US" sz="2300" spc="23" b="true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suffers?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66737" y="4572801"/>
            <a:ext cx="3921017" cy="186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780"/>
              </a:lnSpc>
              <a:buFont typeface="Arial"/>
              <a:buChar char="•"/>
            </a:pPr>
            <a:r>
              <a:rPr lang="en-US" sz="2100" spc="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Opaque</a:t>
            </a:r>
          </a:p>
          <a:p>
            <a:pPr algn="l" marL="453390" indent="-226695" lvl="1">
              <a:lnSpc>
                <a:spcPts val="3780"/>
              </a:lnSpc>
              <a:buFont typeface="Arial"/>
              <a:buChar char="•"/>
            </a:pPr>
            <a:r>
              <a:rPr lang="en-US" sz="2100" spc="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Slow</a:t>
            </a:r>
          </a:p>
          <a:p>
            <a:pPr algn="l" marL="453390" indent="-226695" lvl="1">
              <a:lnSpc>
                <a:spcPts val="3780"/>
              </a:lnSpc>
              <a:buFont typeface="Arial"/>
              <a:buChar char="•"/>
            </a:pPr>
            <a:r>
              <a:rPr lang="en-US" sz="2100" spc="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Unaccountable</a:t>
            </a:r>
          </a:p>
          <a:p>
            <a:pPr algn="l">
              <a:lnSpc>
                <a:spcPts val="378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4420022" y="4572801"/>
            <a:ext cx="3618629" cy="282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780"/>
              </a:lnSpc>
              <a:buFont typeface="Arial"/>
              <a:buChar char="•"/>
            </a:pPr>
            <a:r>
              <a:rPr lang="en-US" sz="2100" spc="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Who is responsible</a:t>
            </a:r>
          </a:p>
          <a:p>
            <a:pPr algn="l" marL="453390" indent="-226695" lvl="1">
              <a:lnSpc>
                <a:spcPts val="3780"/>
              </a:lnSpc>
              <a:buFont typeface="Arial"/>
              <a:buChar char="•"/>
            </a:pPr>
            <a:r>
              <a:rPr lang="en-US" sz="2100" spc="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How much money is approved</a:t>
            </a:r>
          </a:p>
          <a:p>
            <a:pPr algn="l" marL="453390" indent="-226695" lvl="1">
              <a:lnSpc>
                <a:spcPts val="3780"/>
              </a:lnSpc>
              <a:buFont typeface="Arial"/>
              <a:buChar char="•"/>
            </a:pPr>
            <a:r>
              <a:rPr lang="en-US" sz="2100" spc="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Whether w</a:t>
            </a:r>
            <a:r>
              <a:rPr lang="en-US" sz="2100" spc="42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ork is actually done</a:t>
            </a:r>
          </a:p>
          <a:p>
            <a:pPr algn="l">
              <a:lnSpc>
                <a:spcPts val="378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341040" y="4564931"/>
            <a:ext cx="3384742" cy="329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780"/>
              </a:lnSpc>
              <a:buFont typeface="Arial"/>
              <a:buChar char="•"/>
            </a:pPr>
            <a:r>
              <a:rPr lang="en-US" sz="2100" spc="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Citizens (ignored complaints)</a:t>
            </a:r>
          </a:p>
          <a:p>
            <a:pPr algn="l" marL="453390" indent="-226695" lvl="1">
              <a:lnSpc>
                <a:spcPts val="3780"/>
              </a:lnSpc>
              <a:buFont typeface="Arial"/>
              <a:buChar char="•"/>
            </a:pPr>
            <a:r>
              <a:rPr lang="en-US" sz="2100" spc="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Honest officials (no visibility)</a:t>
            </a:r>
          </a:p>
          <a:p>
            <a:pPr algn="l" marL="453390" indent="-226695" lvl="1">
              <a:lnSpc>
                <a:spcPts val="3780"/>
              </a:lnSpc>
              <a:buFont typeface="Arial"/>
              <a:buChar char="•"/>
            </a:pPr>
            <a:r>
              <a:rPr lang="en-US" sz="2100" spc="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Gov</a:t>
            </a:r>
            <a:r>
              <a:rPr lang="en-US" sz="2100" spc="42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ernments (loss of public trust)</a:t>
            </a:r>
          </a:p>
          <a:p>
            <a:pPr algn="l">
              <a:lnSpc>
                <a:spcPts val="378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566737" y="7976398"/>
            <a:ext cx="13292793" cy="47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45"/>
              </a:lnSpc>
              <a:spcBef>
                <a:spcPct val="0"/>
              </a:spcBef>
            </a:pPr>
            <a:r>
              <a:rPr lang="en-US" sz="2818" spc="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No </a:t>
            </a:r>
            <a:r>
              <a:rPr lang="en-US" sz="2818" spc="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single trust</a:t>
            </a:r>
            <a:r>
              <a:rPr lang="en-US" sz="2818" spc="5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ed platform with end-to-end transparency</a:t>
            </a:r>
          </a:p>
        </p:txBody>
      </p:sp>
      <p:sp>
        <p:nvSpPr>
          <p:cNvPr name="AutoShape 24" id="24"/>
          <p:cNvSpPr/>
          <p:nvPr/>
        </p:nvSpPr>
        <p:spPr>
          <a:xfrm>
            <a:off x="1028700" y="2069252"/>
            <a:ext cx="9306240" cy="0"/>
          </a:xfrm>
          <a:prstGeom prst="line">
            <a:avLst/>
          </a:prstGeom>
          <a:ln cap="flat" w="38100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16949" y="914400"/>
            <a:ext cx="10297544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 b="true">
                <a:solidFill>
                  <a:srgbClr val="1A3B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mak</a:t>
            </a:r>
            <a:r>
              <a:rPr lang="en-US" sz="5599" b="true">
                <a:solidFill>
                  <a:srgbClr val="1A3B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 this hard?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572067"/>
            <a:ext cx="6295583" cy="4602624"/>
            <a:chOff x="0" y="0"/>
            <a:chExt cx="8394111" cy="61368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279551" y="-85725"/>
              <a:ext cx="6956419" cy="1924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64"/>
                </a:lnSpc>
              </a:pPr>
              <a:r>
                <a:rPr lang="en-US" sz="4188">
                  <a:solidFill>
                    <a:srgbClr val="1A3B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01 Real-World Constraints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626111"/>
              <a:ext cx="8394111" cy="3510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45826" indent="-272913" lvl="1">
                <a:lnSpc>
                  <a:spcPts val="3539"/>
                </a:lnSpc>
                <a:buFont typeface="Arial"/>
                <a:buChar char="•"/>
              </a:pPr>
              <a:r>
                <a:rPr lang="en-US" sz="2528" spc="50">
                  <a:solidFill>
                    <a:srgbClr val="1A3B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Mu</a:t>
              </a:r>
              <a:r>
                <a:rPr lang="en-US" sz="2528" spc="50">
                  <a:solidFill>
                    <a:srgbClr val="1A3B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st follow Indian government hierarchy</a:t>
              </a:r>
            </a:p>
            <a:p>
              <a:pPr algn="l" marL="545826" indent="-272913" lvl="1">
                <a:lnSpc>
                  <a:spcPts val="3539"/>
                </a:lnSpc>
                <a:buFont typeface="Arial"/>
                <a:buChar char="•"/>
              </a:pPr>
              <a:r>
                <a:rPr lang="en-US" sz="2528" spc="50">
                  <a:solidFill>
                    <a:srgbClr val="1A3B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Sensitive citizen data &amp; privacy laws</a:t>
              </a:r>
            </a:p>
            <a:p>
              <a:pPr algn="l" marL="545826" indent="-272913" lvl="1">
                <a:lnSpc>
                  <a:spcPts val="3539"/>
                </a:lnSpc>
                <a:buFont typeface="Arial"/>
                <a:buChar char="•"/>
              </a:pPr>
              <a:r>
                <a:rPr lang="en-US" sz="2528" spc="50">
                  <a:solidFill>
                    <a:srgbClr val="1A3B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Large-scale public usage</a:t>
              </a:r>
            </a:p>
            <a:p>
              <a:pPr algn="l" marL="545826" indent="-272913" lvl="1">
                <a:lnSpc>
                  <a:spcPts val="3539"/>
                </a:lnSpc>
                <a:buFont typeface="Arial"/>
                <a:buChar char="•"/>
              </a:pPr>
              <a:r>
                <a:rPr lang="en-US" sz="2528" spc="50">
                  <a:solidFill>
                    <a:srgbClr val="1A3B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Fin</a:t>
              </a:r>
              <a:r>
                <a:rPr lang="en-US" sz="2528" spc="50" u="none">
                  <a:solidFill>
                    <a:srgbClr val="1A3B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ancial correctness (₹ INR only)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279551" y="2259720"/>
              <a:ext cx="6956419" cy="0"/>
            </a:xfrm>
            <a:prstGeom prst="line">
              <a:avLst/>
            </a:prstGeom>
            <a:ln cap="rnd" w="84493">
              <a:solidFill>
                <a:srgbClr val="26604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7324283" y="2352431"/>
            <a:ext cx="5118295" cy="1602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26"/>
              </a:lnSpc>
            </a:pPr>
            <a:r>
              <a:rPr lang="en-US" sz="4661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02 Technical Constraints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24283" y="4722211"/>
            <a:ext cx="5802575" cy="245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7055" indent="-303527" lvl="1">
              <a:lnSpc>
                <a:spcPts val="3936"/>
              </a:lnSpc>
              <a:buFont typeface="Arial"/>
              <a:buChar char="•"/>
            </a:pPr>
            <a:r>
              <a:rPr lang="en-US" sz="2811" spc="56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2811" spc="56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edia privacy (face</a:t>
            </a:r>
            <a:r>
              <a:rPr lang="en-US" sz="2811" spc="56" u="none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s, plates)</a:t>
            </a:r>
          </a:p>
          <a:p>
            <a:pPr algn="l" marL="607055" indent="-303527" lvl="1">
              <a:lnSpc>
                <a:spcPts val="3936"/>
              </a:lnSpc>
              <a:buFont typeface="Arial"/>
              <a:buChar char="•"/>
            </a:pPr>
            <a:r>
              <a:rPr lang="en-US" sz="2811" spc="56" u="none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Secure payments &amp; escrow</a:t>
            </a:r>
          </a:p>
          <a:p>
            <a:pPr algn="l" marL="607055" indent="-303527" lvl="1">
              <a:lnSpc>
                <a:spcPts val="3936"/>
              </a:lnSpc>
              <a:buFont typeface="Arial"/>
              <a:buChar char="•"/>
            </a:pPr>
            <a:r>
              <a:rPr lang="en-US" sz="2811" spc="56" u="none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Immutable audit trails</a:t>
            </a:r>
          </a:p>
          <a:p>
            <a:pPr algn="l" marL="607055" indent="-303527" lvl="1">
              <a:lnSpc>
                <a:spcPts val="3936"/>
              </a:lnSpc>
              <a:buFont typeface="Arial"/>
              <a:buChar char="•"/>
            </a:pPr>
            <a:r>
              <a:rPr lang="en-US" sz="2811" spc="56" u="none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SLA enforcement</a:t>
            </a:r>
          </a:p>
          <a:p>
            <a:pPr algn="l">
              <a:lnSpc>
                <a:spcPts val="3936"/>
              </a:lnSpc>
            </a:pPr>
          </a:p>
        </p:txBody>
      </p:sp>
      <p:sp>
        <p:nvSpPr>
          <p:cNvPr name="AutoShape 9" id="9"/>
          <p:cNvSpPr/>
          <p:nvPr/>
        </p:nvSpPr>
        <p:spPr>
          <a:xfrm>
            <a:off x="7324283" y="4256589"/>
            <a:ext cx="5802575" cy="0"/>
          </a:xfrm>
          <a:prstGeom prst="line">
            <a:avLst/>
          </a:prstGeom>
          <a:ln cap="rnd" w="76200">
            <a:solidFill>
              <a:srgbClr val="26604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363965" y="-219150"/>
            <a:ext cx="4924035" cy="10506150"/>
          </a:xfrm>
          <a:custGeom>
            <a:avLst/>
            <a:gdLst/>
            <a:ahLst/>
            <a:cxnLst/>
            <a:rect r="r" b="b" t="t" l="l"/>
            <a:pathLst>
              <a:path h="10506150" w="4924035">
                <a:moveTo>
                  <a:pt x="0" y="0"/>
                </a:moveTo>
                <a:lnTo>
                  <a:pt x="4924035" y="0"/>
                </a:lnTo>
                <a:lnTo>
                  <a:pt x="4924035" y="10506150"/>
                </a:lnTo>
                <a:lnTo>
                  <a:pt x="0" y="10506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457" t="0" r="-27566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6529" y="9477560"/>
            <a:ext cx="4108433" cy="666997"/>
            <a:chOff x="0" y="0"/>
            <a:chExt cx="5477910" cy="8893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0394" cy="889329"/>
            </a:xfrm>
            <a:custGeom>
              <a:avLst/>
              <a:gdLst/>
              <a:ahLst/>
              <a:cxnLst/>
              <a:rect r="r" b="b" t="t" l="l"/>
              <a:pathLst>
                <a:path h="889329" w="900394">
                  <a:moveTo>
                    <a:pt x="0" y="0"/>
                  </a:moveTo>
                  <a:lnTo>
                    <a:pt x="900394" y="0"/>
                  </a:lnTo>
                  <a:lnTo>
                    <a:pt x="900394" y="889329"/>
                  </a:lnTo>
                  <a:lnTo>
                    <a:pt x="0" y="889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622" r="0" b="-622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87421" y="98556"/>
              <a:ext cx="4390489" cy="692217"/>
            </a:xfrm>
            <a:custGeom>
              <a:avLst/>
              <a:gdLst/>
              <a:ahLst/>
              <a:cxnLst/>
              <a:rect r="r" b="b" t="t" l="l"/>
              <a:pathLst>
                <a:path h="692217" w="4390489">
                  <a:moveTo>
                    <a:pt x="0" y="0"/>
                  </a:moveTo>
                  <a:lnTo>
                    <a:pt x="4390489" y="0"/>
                  </a:lnTo>
                  <a:lnTo>
                    <a:pt x="4390489" y="692217"/>
                  </a:lnTo>
                  <a:lnTo>
                    <a:pt x="0" y="692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22" r="0" b="-622"/>
              </a:stretch>
            </a:blipFill>
          </p:spPr>
        </p:sp>
      </p:grpSp>
      <p:sp>
        <p:nvSpPr>
          <p:cNvPr name="AutoShape 14" id="14"/>
          <p:cNvSpPr/>
          <p:nvPr/>
        </p:nvSpPr>
        <p:spPr>
          <a:xfrm>
            <a:off x="1116949" y="1933331"/>
            <a:ext cx="9306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529" y="9477560"/>
            <a:ext cx="4108433" cy="666997"/>
            <a:chOff x="0" y="0"/>
            <a:chExt cx="5477910" cy="889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0394" cy="889329"/>
            </a:xfrm>
            <a:custGeom>
              <a:avLst/>
              <a:gdLst/>
              <a:ahLst/>
              <a:cxnLst/>
              <a:rect r="r" b="b" t="t" l="l"/>
              <a:pathLst>
                <a:path h="889329" w="900394">
                  <a:moveTo>
                    <a:pt x="0" y="0"/>
                  </a:moveTo>
                  <a:lnTo>
                    <a:pt x="900394" y="0"/>
                  </a:lnTo>
                  <a:lnTo>
                    <a:pt x="900394" y="889329"/>
                  </a:lnTo>
                  <a:lnTo>
                    <a:pt x="0" y="889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22" r="0" b="-622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87421" y="98556"/>
              <a:ext cx="4390489" cy="692217"/>
            </a:xfrm>
            <a:custGeom>
              <a:avLst/>
              <a:gdLst/>
              <a:ahLst/>
              <a:cxnLst/>
              <a:rect r="r" b="b" t="t" l="l"/>
              <a:pathLst>
                <a:path h="692217" w="4390489">
                  <a:moveTo>
                    <a:pt x="0" y="0"/>
                  </a:moveTo>
                  <a:lnTo>
                    <a:pt x="4390489" y="0"/>
                  </a:lnTo>
                  <a:lnTo>
                    <a:pt x="4390489" y="692217"/>
                  </a:lnTo>
                  <a:lnTo>
                    <a:pt x="0" y="692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622" r="0" b="-62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160085" y="5143500"/>
            <a:ext cx="5127915" cy="5029317"/>
          </a:xfrm>
          <a:custGeom>
            <a:avLst/>
            <a:gdLst/>
            <a:ahLst/>
            <a:cxnLst/>
            <a:rect r="r" b="b" t="t" l="l"/>
            <a:pathLst>
              <a:path h="5029317" w="5127915">
                <a:moveTo>
                  <a:pt x="0" y="0"/>
                </a:moveTo>
                <a:lnTo>
                  <a:pt x="5127915" y="0"/>
                </a:lnTo>
                <a:lnTo>
                  <a:pt x="5127915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80" r="0" b="-98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60085" y="422071"/>
            <a:ext cx="5439626" cy="4721429"/>
          </a:xfrm>
          <a:custGeom>
            <a:avLst/>
            <a:gdLst/>
            <a:ahLst/>
            <a:cxnLst/>
            <a:rect r="r" b="b" t="t" l="l"/>
            <a:pathLst>
              <a:path h="4721429" w="5439626">
                <a:moveTo>
                  <a:pt x="0" y="0"/>
                </a:moveTo>
                <a:lnTo>
                  <a:pt x="5439626" y="0"/>
                </a:lnTo>
                <a:lnTo>
                  <a:pt x="5439626" y="4721429"/>
                </a:lnTo>
                <a:lnTo>
                  <a:pt x="0" y="4721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284" t="0" r="-1891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90842" y="3569454"/>
            <a:ext cx="10088907" cy="4345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062" indent="-384031" lvl="1">
              <a:lnSpc>
                <a:spcPts val="4980"/>
              </a:lnSpc>
              <a:buFont typeface="Arial"/>
              <a:buChar char="•"/>
            </a:pPr>
            <a:r>
              <a:rPr lang="en-US" sz="3557" spc="71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Ci</a:t>
            </a:r>
            <a:r>
              <a:rPr lang="en-US" sz="3557" spc="71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tizens have smartphones &amp; internet</a:t>
            </a:r>
          </a:p>
          <a:p>
            <a:pPr algn="l" marL="768062" indent="-384031" lvl="1">
              <a:lnSpc>
                <a:spcPts val="4980"/>
              </a:lnSpc>
              <a:buFont typeface="Arial"/>
              <a:buChar char="•"/>
            </a:pPr>
            <a:r>
              <a:rPr lang="en-US" sz="3557" spc="71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Government departments can onboard digitally</a:t>
            </a:r>
          </a:p>
          <a:p>
            <a:pPr algn="l" marL="768062" indent="-384031" lvl="1">
              <a:lnSpc>
                <a:spcPts val="4980"/>
              </a:lnSpc>
              <a:buFont typeface="Arial"/>
              <a:buChar char="•"/>
            </a:pPr>
            <a:r>
              <a:rPr lang="en-US" sz="3557" spc="71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UPI &amp; digital payments are standard</a:t>
            </a:r>
          </a:p>
          <a:p>
            <a:pPr algn="l" marL="768062" indent="-384031" lvl="1">
              <a:lnSpc>
                <a:spcPts val="4980"/>
              </a:lnSpc>
              <a:buFont typeface="Arial"/>
              <a:buChar char="•"/>
            </a:pPr>
            <a:r>
              <a:rPr lang="en-US" sz="3557" spc="71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Location-based jurisdiction m</a:t>
            </a:r>
            <a:r>
              <a:rPr lang="en-US" sz="3557" spc="71" u="none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apping is reliable</a:t>
            </a:r>
          </a:p>
          <a:p>
            <a:pPr algn="l">
              <a:lnSpc>
                <a:spcPts val="49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96981" y="1943714"/>
            <a:ext cx="10297544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9"/>
              </a:lnSpc>
            </a:pPr>
            <a:r>
              <a:rPr lang="en-US" sz="6099" b="true">
                <a:solidFill>
                  <a:srgbClr val="1A3B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Assumptions</a:t>
            </a:r>
          </a:p>
        </p:txBody>
      </p:sp>
      <p:sp>
        <p:nvSpPr>
          <p:cNvPr name="AutoShape 9" id="9"/>
          <p:cNvSpPr/>
          <p:nvPr/>
        </p:nvSpPr>
        <p:spPr>
          <a:xfrm>
            <a:off x="1796981" y="3312527"/>
            <a:ext cx="9306240" cy="0"/>
          </a:xfrm>
          <a:prstGeom prst="line">
            <a:avLst/>
          </a:prstGeom>
          <a:ln cap="flat" w="38100">
            <a:gradFill>
              <a:gsLst>
                <a:gs pos="0">
                  <a:srgbClr val="014604">
                    <a:alpha val="100000"/>
                  </a:srgbClr>
                </a:gs>
                <a:gs pos="100000">
                  <a:srgbClr val="010811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0" r="0" b="-310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45229" y="0"/>
            <a:ext cx="7879612" cy="10506150"/>
          </a:xfrm>
          <a:custGeom>
            <a:avLst/>
            <a:gdLst/>
            <a:ahLst/>
            <a:cxnLst/>
            <a:rect r="r" b="b" t="t" l="l"/>
            <a:pathLst>
              <a:path h="10506150" w="7879612">
                <a:moveTo>
                  <a:pt x="0" y="0"/>
                </a:moveTo>
                <a:lnTo>
                  <a:pt x="7879612" y="0"/>
                </a:lnTo>
                <a:lnTo>
                  <a:pt x="7879612" y="10506150"/>
                </a:lnTo>
                <a:lnTo>
                  <a:pt x="0" y="1050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80938" y="0"/>
            <a:ext cx="6879431" cy="10287000"/>
          </a:xfrm>
          <a:custGeom>
            <a:avLst/>
            <a:gdLst/>
            <a:ahLst/>
            <a:cxnLst/>
            <a:rect r="r" b="b" t="t" l="l"/>
            <a:pathLst>
              <a:path h="10287000" w="6879431">
                <a:moveTo>
                  <a:pt x="0" y="0"/>
                </a:moveTo>
                <a:lnTo>
                  <a:pt x="6879431" y="0"/>
                </a:lnTo>
                <a:lnTo>
                  <a:pt x="68794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09142" y="0"/>
            <a:ext cx="7675685" cy="10287000"/>
          </a:xfrm>
          <a:custGeom>
            <a:avLst/>
            <a:gdLst/>
            <a:ahLst/>
            <a:cxnLst/>
            <a:rect r="r" b="b" t="t" l="l"/>
            <a:pathLst>
              <a:path h="10287000" w="7675685">
                <a:moveTo>
                  <a:pt x="0" y="0"/>
                </a:moveTo>
                <a:lnTo>
                  <a:pt x="7675684" y="0"/>
                </a:lnTo>
                <a:lnTo>
                  <a:pt x="76756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06190" y="602252"/>
            <a:ext cx="15707071" cy="8832319"/>
            <a:chOff x="0" y="0"/>
            <a:chExt cx="20942761" cy="1177642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942761" cy="11776426"/>
              <a:chOff x="0" y="0"/>
              <a:chExt cx="4769518" cy="2681971"/>
            </a:xfrm>
          </p:grpSpPr>
          <p:sp>
            <p:nvSpPr>
              <p:cNvPr name="Freeform 8" id="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false" flipV="false" rot="0">
                <a:off x="0" y="0"/>
                <a:ext cx="4769518" cy="2681971"/>
              </a:xfrm>
              <a:custGeom>
                <a:avLst/>
                <a:gdLst/>
                <a:ahLst/>
                <a:cxnLst/>
                <a:rect r="r" b="b" t="t" l="l"/>
                <a:pathLst>
                  <a:path h="2681971" w="4769518">
                    <a:moveTo>
                      <a:pt x="0" y="0"/>
                    </a:moveTo>
                    <a:lnTo>
                      <a:pt x="4769518" y="0"/>
                    </a:lnTo>
                    <a:lnTo>
                      <a:pt x="4769518" y="2681971"/>
                    </a:lnTo>
                    <a:lnTo>
                      <a:pt x="0" y="2681971"/>
                    </a:lnTo>
                    <a:close/>
                  </a:path>
                </a:pathLst>
              </a:custGeom>
              <a:solidFill>
                <a:srgbClr val="266041">
                  <a:alpha val="85882"/>
                </a:srgbClr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647414" y="379725"/>
              <a:ext cx="12434650" cy="1229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83"/>
                </a:lnSpc>
              </a:pPr>
              <a:r>
                <a:rPr lang="en-US" sz="5559" b="true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P</a:t>
              </a:r>
              <a:r>
                <a:rPr lang="en-US" sz="5559" b="true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roposed Solution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006007" y="1770555"/>
              <a:ext cx="19628277" cy="1791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7"/>
                </a:lnSpc>
              </a:pPr>
              <a:r>
                <a:rPr lang="en-US" sz="2791" spc="55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Our Core Idea  :</a:t>
              </a:r>
              <a:r>
                <a:rPr lang="en-US" sz="2791" spc="5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 single transparent civic platform where every issue follows a fixed, public workflow:</a:t>
              </a:r>
            </a:p>
            <a:p>
              <a:pPr algn="l" marL="0" indent="0" lvl="0">
                <a:lnSpc>
                  <a:spcPts val="28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66827" y="7851204"/>
            <a:ext cx="14160490" cy="2007711"/>
            <a:chOff x="0" y="0"/>
            <a:chExt cx="5469848" cy="7755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69848" cy="775529"/>
            </a:xfrm>
            <a:custGeom>
              <a:avLst/>
              <a:gdLst/>
              <a:ahLst/>
              <a:cxnLst/>
              <a:rect r="r" b="b" t="t" l="l"/>
              <a:pathLst>
                <a:path h="775529" w="5469848">
                  <a:moveTo>
                    <a:pt x="27883" y="0"/>
                  </a:moveTo>
                  <a:lnTo>
                    <a:pt x="5441965" y="0"/>
                  </a:lnTo>
                  <a:cubicBezTo>
                    <a:pt x="5449360" y="0"/>
                    <a:pt x="5456452" y="2938"/>
                    <a:pt x="5461681" y="8167"/>
                  </a:cubicBezTo>
                  <a:cubicBezTo>
                    <a:pt x="5466910" y="13396"/>
                    <a:pt x="5469848" y="20488"/>
                    <a:pt x="5469848" y="27883"/>
                  </a:cubicBezTo>
                  <a:lnTo>
                    <a:pt x="5469848" y="747646"/>
                  </a:lnTo>
                  <a:cubicBezTo>
                    <a:pt x="5469848" y="755041"/>
                    <a:pt x="5466910" y="762134"/>
                    <a:pt x="5461681" y="767363"/>
                  </a:cubicBezTo>
                  <a:cubicBezTo>
                    <a:pt x="5456452" y="772592"/>
                    <a:pt x="5449360" y="775529"/>
                    <a:pt x="5441965" y="775529"/>
                  </a:cubicBezTo>
                  <a:lnTo>
                    <a:pt x="27883" y="775529"/>
                  </a:lnTo>
                  <a:cubicBezTo>
                    <a:pt x="12484" y="775529"/>
                    <a:pt x="0" y="763046"/>
                    <a:pt x="0" y="747646"/>
                  </a:cubicBezTo>
                  <a:lnTo>
                    <a:pt x="0" y="27883"/>
                  </a:lnTo>
                  <a:cubicBezTo>
                    <a:pt x="0" y="20488"/>
                    <a:pt x="2938" y="13396"/>
                    <a:pt x="8167" y="8167"/>
                  </a:cubicBezTo>
                  <a:cubicBezTo>
                    <a:pt x="13396" y="2938"/>
                    <a:pt x="20488" y="0"/>
                    <a:pt x="27883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23825"/>
              <a:ext cx="5469848" cy="899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529" y="9477560"/>
            <a:ext cx="4108433" cy="666997"/>
            <a:chOff x="0" y="0"/>
            <a:chExt cx="5477910" cy="8893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0394" cy="889329"/>
            </a:xfrm>
            <a:custGeom>
              <a:avLst/>
              <a:gdLst/>
              <a:ahLst/>
              <a:cxnLst/>
              <a:rect r="r" b="b" t="t" l="l"/>
              <a:pathLst>
                <a:path h="889329" w="900394">
                  <a:moveTo>
                    <a:pt x="0" y="0"/>
                  </a:moveTo>
                  <a:lnTo>
                    <a:pt x="900394" y="0"/>
                  </a:lnTo>
                  <a:lnTo>
                    <a:pt x="900394" y="889329"/>
                  </a:lnTo>
                  <a:lnTo>
                    <a:pt x="0" y="889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22" r="0" b="-622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87421" y="98556"/>
              <a:ext cx="4390489" cy="692217"/>
            </a:xfrm>
            <a:custGeom>
              <a:avLst/>
              <a:gdLst/>
              <a:ahLst/>
              <a:cxnLst/>
              <a:rect r="r" b="b" t="t" l="l"/>
              <a:pathLst>
                <a:path h="692217" w="4390489">
                  <a:moveTo>
                    <a:pt x="0" y="0"/>
                  </a:moveTo>
                  <a:lnTo>
                    <a:pt x="4390489" y="0"/>
                  </a:lnTo>
                  <a:lnTo>
                    <a:pt x="4390489" y="692217"/>
                  </a:lnTo>
                  <a:lnTo>
                    <a:pt x="0" y="692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622" r="0" b="-622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0081253" y="3312232"/>
            <a:ext cx="6362485" cy="3262560"/>
          </a:xfrm>
          <a:custGeom>
            <a:avLst/>
            <a:gdLst/>
            <a:ahLst/>
            <a:cxnLst/>
            <a:rect r="r" b="b" t="t" l="l"/>
            <a:pathLst>
              <a:path h="3262560" w="6362485">
                <a:moveTo>
                  <a:pt x="0" y="0"/>
                </a:moveTo>
                <a:lnTo>
                  <a:pt x="6362485" y="0"/>
                </a:lnTo>
                <a:lnTo>
                  <a:pt x="6362485" y="3262560"/>
                </a:lnTo>
                <a:lnTo>
                  <a:pt x="0" y="32625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458" t="0" r="-2458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210851" y="8296095"/>
            <a:ext cx="13605441" cy="885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042" spc="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Rep</a:t>
            </a:r>
            <a:r>
              <a:rPr lang="en-US" sz="2042" spc="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orted → State Reviewed → Municipal Verified → Cost Approved → Funded → In Progress → Resolved → Reviewed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51370" y="3216982"/>
            <a:ext cx="8329883" cy="3957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0"/>
              </a:lnSpc>
            </a:pPr>
            <a:r>
              <a:rPr lang="en-US" sz="2484" spc="-27">
                <a:solidFill>
                  <a:srgbClr val="D1FF86"/>
                </a:solidFill>
                <a:latin typeface="Poppins"/>
                <a:ea typeface="Poppins"/>
                <a:cs typeface="Poppins"/>
                <a:sym typeface="Poppins"/>
              </a:rPr>
              <a:t>Why better than existing apps?</a:t>
            </a:r>
          </a:p>
          <a:p>
            <a:pPr algn="just" marL="536398" indent="-268199" lvl="1">
              <a:lnSpc>
                <a:spcPts val="3950"/>
              </a:lnSpc>
              <a:buFont typeface="Arial"/>
              <a:buChar char="•"/>
            </a:pPr>
            <a:r>
              <a:rPr lang="en-US" sz="2484" spc="-27">
                <a:solidFill>
                  <a:srgbClr val="D1FF86"/>
                </a:solidFill>
                <a:latin typeface="Poppins"/>
                <a:ea typeface="Poppins"/>
                <a:cs typeface="Poppins"/>
                <a:sym typeface="Poppins"/>
              </a:rPr>
              <a:t>Mandatory authority routing (no manual bypass)</a:t>
            </a:r>
          </a:p>
          <a:p>
            <a:pPr algn="just" marL="536398" indent="-268199" lvl="1">
              <a:lnSpc>
                <a:spcPts val="3950"/>
              </a:lnSpc>
              <a:buFont typeface="Arial"/>
              <a:buChar char="•"/>
            </a:pPr>
            <a:r>
              <a:rPr lang="en-US" sz="2484" spc="-27">
                <a:solidFill>
                  <a:srgbClr val="D1FF86"/>
                </a:solidFill>
                <a:latin typeface="Poppins"/>
                <a:ea typeface="Poppins"/>
                <a:cs typeface="Poppins"/>
                <a:sym typeface="Poppins"/>
              </a:rPr>
              <a:t>Public ₹ INR cost &amp; fund visibility</a:t>
            </a:r>
          </a:p>
          <a:p>
            <a:pPr algn="just" marL="536398" indent="-268199" lvl="1">
              <a:lnSpc>
                <a:spcPts val="3950"/>
              </a:lnSpc>
              <a:buFont typeface="Arial"/>
              <a:buChar char="•"/>
            </a:pPr>
            <a:r>
              <a:rPr lang="en-US" sz="2484" spc="-27">
                <a:solidFill>
                  <a:srgbClr val="D1FF86"/>
                </a:solidFill>
                <a:latin typeface="Poppins"/>
                <a:ea typeface="Poppins"/>
                <a:cs typeface="Poppins"/>
                <a:sym typeface="Poppins"/>
              </a:rPr>
              <a:t>Citizen + government + c</a:t>
            </a:r>
            <a:r>
              <a:rPr lang="en-US" sz="2484" spc="-27">
                <a:solidFill>
                  <a:srgbClr val="D1FF86"/>
                </a:solidFill>
                <a:latin typeface="Poppins"/>
                <a:ea typeface="Poppins"/>
                <a:cs typeface="Poppins"/>
                <a:sym typeface="Poppins"/>
              </a:rPr>
              <a:t>ommunity in one loop</a:t>
            </a:r>
          </a:p>
          <a:p>
            <a:pPr algn="just" marL="536398" indent="-268199" lvl="1">
              <a:lnSpc>
                <a:spcPts val="3950"/>
              </a:lnSpc>
              <a:buFont typeface="Arial"/>
              <a:buChar char="•"/>
            </a:pPr>
            <a:r>
              <a:rPr lang="en-US" sz="2484" spc="-27">
                <a:solidFill>
                  <a:srgbClr val="D1FF86"/>
                </a:solidFill>
                <a:latin typeface="Poppins"/>
                <a:ea typeface="Poppins"/>
                <a:cs typeface="Poppins"/>
                <a:sym typeface="Poppins"/>
              </a:rPr>
              <a:t>Post-resolution physical verification</a:t>
            </a:r>
          </a:p>
          <a:p>
            <a:pPr algn="just" marL="536398" indent="-268199" lvl="1">
              <a:lnSpc>
                <a:spcPts val="3950"/>
              </a:lnSpc>
              <a:buFont typeface="Arial"/>
              <a:buChar char="•"/>
            </a:pPr>
            <a:r>
              <a:rPr lang="en-US" sz="2484" spc="-27">
                <a:solidFill>
                  <a:srgbClr val="D1FF86"/>
                </a:solidFill>
                <a:latin typeface="Poppins"/>
                <a:ea typeface="Poppins"/>
                <a:cs typeface="Poppins"/>
                <a:sym typeface="Poppins"/>
              </a:rPr>
              <a:t>Immutable audit logs</a:t>
            </a:r>
          </a:p>
          <a:p>
            <a:pPr algn="ctr">
              <a:lnSpc>
                <a:spcPts val="3950"/>
              </a:lnSpc>
            </a:pPr>
          </a:p>
          <a:p>
            <a:pPr algn="ctr">
              <a:lnSpc>
                <a:spcPts val="395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751370" y="6378350"/>
            <a:ext cx="8329883" cy="147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0"/>
              </a:lnSpc>
            </a:pPr>
            <a:r>
              <a:rPr lang="en-US" sz="2484" spc="-27">
                <a:solidFill>
                  <a:srgbClr val="D1FF86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484" spc="-27">
                <a:solidFill>
                  <a:srgbClr val="D1FF86"/>
                </a:solidFill>
                <a:latin typeface="Poppins"/>
                <a:ea typeface="Poppins"/>
                <a:cs typeface="Poppins"/>
                <a:sym typeface="Poppins"/>
              </a:rPr>
              <a:t>radeoff:</a:t>
            </a:r>
          </a:p>
          <a:p>
            <a:pPr algn="just" marL="536398" indent="-268199" lvl="1">
              <a:lnSpc>
                <a:spcPts val="3950"/>
              </a:lnSpc>
              <a:buFont typeface="Arial"/>
              <a:buChar char="•"/>
            </a:pPr>
            <a:r>
              <a:rPr lang="en-US" sz="2484" spc="-27">
                <a:solidFill>
                  <a:srgbClr val="D1FF86"/>
                </a:solidFill>
                <a:latin typeface="Poppins"/>
                <a:ea typeface="Poppins"/>
                <a:cs typeface="Poppins"/>
                <a:sym typeface="Poppins"/>
              </a:rPr>
              <a:t>Slightly sl</a:t>
            </a:r>
            <a:r>
              <a:rPr lang="en-US" sz="2484" spc="-27">
                <a:solidFill>
                  <a:srgbClr val="D1FF86"/>
                </a:solidFill>
                <a:latin typeface="Poppins"/>
                <a:ea typeface="Poppins"/>
                <a:cs typeface="Poppins"/>
                <a:sym typeface="Poppins"/>
              </a:rPr>
              <a:t>ower approvals → Much higher </a:t>
            </a:r>
            <a:r>
              <a:rPr lang="en-US" sz="2484" spc="-27">
                <a:solidFill>
                  <a:srgbClr val="D1FF86"/>
                </a:solidFill>
                <a:latin typeface="Poppins"/>
                <a:ea typeface="Poppins"/>
                <a:cs typeface="Poppins"/>
                <a:sym typeface="Poppins"/>
              </a:rPr>
              <a:t>trust</a:t>
            </a:r>
          </a:p>
          <a:p>
            <a:pPr algn="ctr">
              <a:lnSpc>
                <a:spcPts val="3950"/>
              </a:lnSpc>
            </a:pPr>
          </a:p>
        </p:txBody>
      </p:sp>
      <p:sp>
        <p:nvSpPr>
          <p:cNvPr name="AutoShape 21" id="21"/>
          <p:cNvSpPr/>
          <p:nvPr/>
        </p:nvSpPr>
        <p:spPr>
          <a:xfrm>
            <a:off x="1751370" y="1821642"/>
            <a:ext cx="8329883" cy="0"/>
          </a:xfrm>
          <a:prstGeom prst="line">
            <a:avLst/>
          </a:prstGeom>
          <a:ln cap="flat" w="38100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true">
            <a:off x="7071997" y="1753812"/>
            <a:ext cx="0" cy="6779376"/>
          </a:xfrm>
          <a:prstGeom prst="line">
            <a:avLst/>
          </a:prstGeom>
          <a:ln cap="rnd" w="47625">
            <a:solidFill>
              <a:srgbClr val="26604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64364" y="9234488"/>
            <a:ext cx="9484612" cy="0"/>
          </a:xfrm>
          <a:prstGeom prst="line">
            <a:avLst/>
          </a:prstGeom>
          <a:ln cap="rnd" w="47625">
            <a:solidFill>
              <a:srgbClr val="26604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6529" y="9477560"/>
            <a:ext cx="4108433" cy="666997"/>
            <a:chOff x="0" y="0"/>
            <a:chExt cx="5477910" cy="8893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0394" cy="889329"/>
            </a:xfrm>
            <a:custGeom>
              <a:avLst/>
              <a:gdLst/>
              <a:ahLst/>
              <a:cxnLst/>
              <a:rect r="r" b="b" t="t" l="l"/>
              <a:pathLst>
                <a:path h="889329" w="900394">
                  <a:moveTo>
                    <a:pt x="0" y="0"/>
                  </a:moveTo>
                  <a:lnTo>
                    <a:pt x="900394" y="0"/>
                  </a:lnTo>
                  <a:lnTo>
                    <a:pt x="900394" y="889329"/>
                  </a:lnTo>
                  <a:lnTo>
                    <a:pt x="0" y="889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22" r="0" b="-62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087421" y="98556"/>
              <a:ext cx="4390489" cy="692217"/>
            </a:xfrm>
            <a:custGeom>
              <a:avLst/>
              <a:gdLst/>
              <a:ahLst/>
              <a:cxnLst/>
              <a:rect r="r" b="b" t="t" l="l"/>
              <a:pathLst>
                <a:path h="692217" w="4390489">
                  <a:moveTo>
                    <a:pt x="0" y="0"/>
                  </a:moveTo>
                  <a:lnTo>
                    <a:pt x="4390489" y="0"/>
                  </a:lnTo>
                  <a:lnTo>
                    <a:pt x="4390489" y="692217"/>
                  </a:lnTo>
                  <a:lnTo>
                    <a:pt x="0" y="692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622" r="0" b="-62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452226" y="4898171"/>
            <a:ext cx="4638866" cy="4003198"/>
          </a:xfrm>
          <a:custGeom>
            <a:avLst/>
            <a:gdLst/>
            <a:ahLst/>
            <a:cxnLst/>
            <a:rect r="r" b="b" t="t" l="l"/>
            <a:pathLst>
              <a:path h="4003198" w="4638866">
                <a:moveTo>
                  <a:pt x="0" y="0"/>
                </a:moveTo>
                <a:lnTo>
                  <a:pt x="4638866" y="0"/>
                </a:lnTo>
                <a:lnTo>
                  <a:pt x="4638866" y="4003197"/>
                </a:lnTo>
                <a:lnTo>
                  <a:pt x="0" y="4003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66526" y="430704"/>
            <a:ext cx="4286072" cy="4073495"/>
          </a:xfrm>
          <a:custGeom>
            <a:avLst/>
            <a:gdLst/>
            <a:ahLst/>
            <a:cxnLst/>
            <a:rect r="r" b="b" t="t" l="l"/>
            <a:pathLst>
              <a:path h="4073495" w="4286072">
                <a:moveTo>
                  <a:pt x="0" y="0"/>
                </a:moveTo>
                <a:lnTo>
                  <a:pt x="4286071" y="0"/>
                </a:lnTo>
                <a:lnTo>
                  <a:pt x="4286071" y="4073496"/>
                </a:lnTo>
                <a:lnTo>
                  <a:pt x="0" y="4073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781" t="-15655" r="-12825" b="-1650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05575"/>
            <a:ext cx="8391545" cy="989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2"/>
              </a:lnSpc>
            </a:pPr>
            <a:r>
              <a:rPr lang="en-US" sz="5766" b="true">
                <a:solidFill>
                  <a:srgbClr val="1A3B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Syste</a:t>
            </a:r>
            <a:r>
              <a:rPr lang="en-US" sz="5766" b="true">
                <a:solidFill>
                  <a:srgbClr val="1A3B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 Architecture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3126" y="2305205"/>
            <a:ext cx="3981147" cy="134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3"/>
              </a:lnSpc>
            </a:pPr>
            <a:r>
              <a:rPr lang="en-US" sz="3740" spc="74">
                <a:solidFill>
                  <a:srgbClr val="56C02B"/>
                </a:solidFill>
                <a:latin typeface="Poppins"/>
                <a:ea typeface="Poppins"/>
                <a:cs typeface="Poppins"/>
                <a:sym typeface="Poppins"/>
              </a:rPr>
              <a:t>Components</a:t>
            </a:r>
          </a:p>
          <a:p>
            <a:pPr algn="ctr">
              <a:lnSpc>
                <a:spcPts val="3797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06190" y="3187481"/>
            <a:ext cx="5740479" cy="329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42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2100" spc="42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obile App (Citizens)</a:t>
            </a:r>
          </a:p>
          <a:p>
            <a:pPr algn="l" marL="453390" indent="-226695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42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Web Dashboard (Authorities &amp; Admin)</a:t>
            </a:r>
          </a:p>
          <a:p>
            <a:pPr algn="l" marL="453390" indent="-226695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42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Backend API (Workflow &amp; Rules Engine)</a:t>
            </a:r>
          </a:p>
          <a:p>
            <a:pPr algn="l" marL="453390" indent="-226695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42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AI Media Privacy Service</a:t>
            </a:r>
          </a:p>
          <a:p>
            <a:pPr algn="l" marL="453390" indent="-226695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42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Payments &amp; Wallet Service</a:t>
            </a:r>
          </a:p>
          <a:p>
            <a:pPr algn="l" marL="453390" indent="-226695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42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Notification &amp; SLA Engine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207057" y="2257902"/>
            <a:ext cx="3357308" cy="735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5"/>
              </a:lnSpc>
              <a:spcBef>
                <a:spcPct val="0"/>
              </a:spcBef>
            </a:pPr>
            <a:r>
              <a:rPr lang="en-US" sz="3558" spc="71">
                <a:solidFill>
                  <a:srgbClr val="56C02B"/>
                </a:solidFill>
                <a:latin typeface="Open Sauce"/>
                <a:ea typeface="Open Sauce"/>
                <a:cs typeface="Open Sauce"/>
                <a:sym typeface="Open Sauce"/>
              </a:rPr>
              <a:t>Data Flow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94125" y="3078835"/>
            <a:ext cx="5758101" cy="425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42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Citizen submits issue (media + location)</a:t>
            </a:r>
          </a:p>
          <a:p>
            <a:pPr algn="l" marL="453390" indent="-226695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42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AI masks sensitive data</a:t>
            </a:r>
          </a:p>
          <a:p>
            <a:pPr algn="l" marL="453390" indent="-226695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42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State authority review</a:t>
            </a:r>
          </a:p>
          <a:p>
            <a:pPr algn="l" marL="453390" indent="-226695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42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Municip</a:t>
            </a:r>
            <a:r>
              <a:rPr lang="en-US" sz="2100" spc="42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al verification</a:t>
            </a:r>
          </a:p>
          <a:p>
            <a:pPr algn="l" marL="453390" indent="-226695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42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Cost &amp; timeline approval (₹)</a:t>
            </a:r>
          </a:p>
          <a:p>
            <a:pPr algn="l" marL="453390" indent="-226695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42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Funding (Govt + Community)</a:t>
            </a:r>
          </a:p>
          <a:p>
            <a:pPr algn="l" marL="453390" indent="-226695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42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Execution &amp; proof upload</a:t>
            </a:r>
          </a:p>
          <a:p>
            <a:pPr algn="l" marL="453390" indent="-226695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42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Citizen review &amp; closure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</a:p>
        </p:txBody>
      </p:sp>
      <p:sp>
        <p:nvSpPr>
          <p:cNvPr name="AutoShape 14" id="14"/>
          <p:cNvSpPr/>
          <p:nvPr/>
        </p:nvSpPr>
        <p:spPr>
          <a:xfrm>
            <a:off x="1028700" y="1574228"/>
            <a:ext cx="9306240" cy="0"/>
          </a:xfrm>
          <a:prstGeom prst="line">
            <a:avLst/>
          </a:prstGeom>
          <a:ln cap="flat" w="38100">
            <a:gradFill>
              <a:gsLst>
                <a:gs pos="0">
                  <a:srgbClr val="014604">
                    <a:alpha val="100000"/>
                  </a:srgbClr>
                </a:gs>
                <a:gs pos="100000">
                  <a:srgbClr val="010811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60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0421" y="5778066"/>
            <a:ext cx="12974522" cy="12974522"/>
          </a:xfrm>
          <a:custGeom>
            <a:avLst/>
            <a:gdLst/>
            <a:ahLst/>
            <a:cxnLst/>
            <a:rect r="r" b="b" t="t" l="l"/>
            <a:pathLst>
              <a:path h="12974522" w="12974522">
                <a:moveTo>
                  <a:pt x="0" y="0"/>
                </a:moveTo>
                <a:lnTo>
                  <a:pt x="12974522" y="0"/>
                </a:lnTo>
                <a:lnTo>
                  <a:pt x="12974522" y="12974522"/>
                </a:lnTo>
                <a:lnTo>
                  <a:pt x="0" y="12974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529" y="9477560"/>
            <a:ext cx="4108433" cy="666997"/>
            <a:chOff x="0" y="0"/>
            <a:chExt cx="5477910" cy="8893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00394" cy="889329"/>
            </a:xfrm>
            <a:custGeom>
              <a:avLst/>
              <a:gdLst/>
              <a:ahLst/>
              <a:cxnLst/>
              <a:rect r="r" b="b" t="t" l="l"/>
              <a:pathLst>
                <a:path h="889329" w="900394">
                  <a:moveTo>
                    <a:pt x="0" y="0"/>
                  </a:moveTo>
                  <a:lnTo>
                    <a:pt x="900394" y="0"/>
                  </a:lnTo>
                  <a:lnTo>
                    <a:pt x="900394" y="889329"/>
                  </a:lnTo>
                  <a:lnTo>
                    <a:pt x="0" y="889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22" r="0" b="-62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87421" y="98556"/>
              <a:ext cx="4390489" cy="692217"/>
            </a:xfrm>
            <a:custGeom>
              <a:avLst/>
              <a:gdLst/>
              <a:ahLst/>
              <a:cxnLst/>
              <a:rect r="r" b="b" t="t" l="l"/>
              <a:pathLst>
                <a:path h="692217" w="4390489">
                  <a:moveTo>
                    <a:pt x="0" y="0"/>
                  </a:moveTo>
                  <a:lnTo>
                    <a:pt x="4390489" y="0"/>
                  </a:lnTo>
                  <a:lnTo>
                    <a:pt x="4390489" y="692217"/>
                  </a:lnTo>
                  <a:lnTo>
                    <a:pt x="0" y="692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622" r="0" b="-622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147224" y="5455464"/>
            <a:ext cx="5022765" cy="3346417"/>
          </a:xfrm>
          <a:custGeom>
            <a:avLst/>
            <a:gdLst/>
            <a:ahLst/>
            <a:cxnLst/>
            <a:rect r="r" b="b" t="t" l="l"/>
            <a:pathLst>
              <a:path h="3346417" w="5022765">
                <a:moveTo>
                  <a:pt x="0" y="0"/>
                </a:moveTo>
                <a:lnTo>
                  <a:pt x="5022765" y="0"/>
                </a:lnTo>
                <a:lnTo>
                  <a:pt x="5022765" y="3346417"/>
                </a:lnTo>
                <a:lnTo>
                  <a:pt x="0" y="33464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57283"/>
            <a:ext cx="6291157" cy="1084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84"/>
              </a:lnSpc>
            </a:pPr>
            <a:r>
              <a:rPr lang="en-US" sz="641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Idea</a:t>
            </a:r>
            <a:r>
              <a:rPr lang="en-US" sz="641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 End State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177610"/>
            <a:ext cx="6751915" cy="3277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  <a:spcBef>
                <a:spcPct val="0"/>
              </a:spcBef>
            </a:pPr>
            <a:r>
              <a:rPr lang="en-US" b="true" sz="2533" spc="5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If Pr</a:t>
            </a:r>
            <a:r>
              <a:rPr lang="en-US" b="true" sz="2533" spc="5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oduction-Ready</a:t>
            </a:r>
          </a:p>
          <a:p>
            <a:pPr algn="l" marL="525401" indent="-262701" lvl="1">
              <a:lnSpc>
                <a:spcPts val="4380"/>
              </a:lnSpc>
              <a:spcBef>
                <a:spcPct val="0"/>
              </a:spcBef>
              <a:buFont typeface="Arial"/>
              <a:buChar char="•"/>
            </a:pPr>
            <a:r>
              <a:rPr lang="en-US" sz="2433" spc="4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Scales city → state → national level</a:t>
            </a:r>
          </a:p>
          <a:p>
            <a:pPr algn="l" marL="525401" indent="-262701" lvl="1">
              <a:lnSpc>
                <a:spcPts val="4380"/>
              </a:lnSpc>
              <a:spcBef>
                <a:spcPct val="0"/>
              </a:spcBef>
              <a:buFont typeface="Arial"/>
              <a:buChar char="•"/>
            </a:pPr>
            <a:r>
              <a:rPr lang="en-US" sz="2433" spc="4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Millions of issues with real-time tracking</a:t>
            </a:r>
          </a:p>
          <a:p>
            <a:pPr algn="l" marL="525401" indent="-262701" lvl="1">
              <a:lnSpc>
                <a:spcPts val="4380"/>
              </a:lnSpc>
              <a:spcBef>
                <a:spcPct val="0"/>
              </a:spcBef>
              <a:buFont typeface="Arial"/>
              <a:buChar char="•"/>
            </a:pPr>
            <a:r>
              <a:rPr lang="en-US" sz="2433" spc="4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Public dashboards for transparency</a:t>
            </a:r>
          </a:p>
          <a:p>
            <a:pPr algn="l" marL="525401" indent="-262701" lvl="1">
              <a:lnSpc>
                <a:spcPts val="4380"/>
              </a:lnSpc>
              <a:spcBef>
                <a:spcPct val="0"/>
              </a:spcBef>
              <a:buFont typeface="Arial"/>
              <a:buChar char="•"/>
            </a:pPr>
            <a:r>
              <a:rPr lang="en-US" sz="2433" spc="4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Data-driven governance decisions</a:t>
            </a:r>
          </a:p>
          <a:p>
            <a:pPr algn="l">
              <a:lnSpc>
                <a:spcPts val="438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47224" y="2177610"/>
            <a:ext cx="5927462" cy="278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  <a:spcBef>
                <a:spcPct val="0"/>
              </a:spcBef>
            </a:pPr>
            <a:r>
              <a:rPr lang="en-US" b="true" sz="2533" spc="5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What Breaks First</a:t>
            </a:r>
          </a:p>
          <a:p>
            <a:pPr algn="l" marL="546991" indent="-273495" lvl="1">
              <a:lnSpc>
                <a:spcPts val="4560"/>
              </a:lnSpc>
              <a:spcBef>
                <a:spcPct val="0"/>
              </a:spcBef>
              <a:buFont typeface="Arial"/>
              <a:buChar char="•"/>
            </a:pPr>
            <a:r>
              <a:rPr lang="en-US" sz="2533" spc="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Media processing scale</a:t>
            </a:r>
          </a:p>
          <a:p>
            <a:pPr algn="l" marL="546991" indent="-273495" lvl="1">
              <a:lnSpc>
                <a:spcPts val="4560"/>
              </a:lnSpc>
              <a:spcBef>
                <a:spcPct val="0"/>
              </a:spcBef>
              <a:buFont typeface="Arial"/>
              <a:buChar char="•"/>
            </a:pPr>
            <a:r>
              <a:rPr lang="en-US" sz="2533" spc="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Notification load</a:t>
            </a:r>
          </a:p>
          <a:p>
            <a:pPr algn="l" marL="546991" indent="-273495" lvl="1">
              <a:lnSpc>
                <a:spcPts val="4560"/>
              </a:lnSpc>
              <a:spcBef>
                <a:spcPct val="0"/>
              </a:spcBef>
              <a:buFont typeface="Arial"/>
              <a:buChar char="•"/>
            </a:pPr>
            <a:r>
              <a:rPr lang="en-US" sz="2533" spc="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2533" spc="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ayment concurrency</a:t>
            </a:r>
          </a:p>
          <a:p>
            <a:pPr algn="l">
              <a:lnSpc>
                <a:spcPts val="438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788839"/>
            <a:ext cx="5927462" cy="278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  <a:spcBef>
                <a:spcPct val="0"/>
              </a:spcBef>
            </a:pPr>
            <a:r>
              <a:rPr lang="en-US" b="true" sz="2533" spc="5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</a:t>
            </a:r>
            <a:r>
              <a:rPr lang="en-US" b="true" sz="2533" spc="5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ardening Needed</a:t>
            </a:r>
          </a:p>
          <a:p>
            <a:pPr algn="l" marL="546991" indent="-273495" lvl="1">
              <a:lnSpc>
                <a:spcPts val="4560"/>
              </a:lnSpc>
              <a:spcBef>
                <a:spcPct val="0"/>
              </a:spcBef>
              <a:buFont typeface="Arial"/>
              <a:buChar char="•"/>
            </a:pPr>
            <a:r>
              <a:rPr lang="en-US" sz="2533" spc="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Async queues</a:t>
            </a:r>
          </a:p>
          <a:p>
            <a:pPr algn="l" marL="546991" indent="-273495" lvl="1">
              <a:lnSpc>
                <a:spcPts val="4560"/>
              </a:lnSpc>
              <a:spcBef>
                <a:spcPct val="0"/>
              </a:spcBef>
              <a:buFont typeface="Arial"/>
              <a:buChar char="•"/>
            </a:pPr>
            <a:r>
              <a:rPr lang="en-US" sz="2533" spc="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Rate limiting</a:t>
            </a:r>
          </a:p>
          <a:p>
            <a:pPr algn="l" marL="546991" indent="-273495" lvl="1">
              <a:lnSpc>
                <a:spcPts val="4560"/>
              </a:lnSpc>
              <a:spcBef>
                <a:spcPct val="0"/>
              </a:spcBef>
              <a:buFont typeface="Arial"/>
              <a:buChar char="•"/>
            </a:pPr>
            <a:r>
              <a:rPr lang="en-US" sz="2533" spc="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Strong audit storage</a:t>
            </a:r>
          </a:p>
          <a:p>
            <a:pPr algn="l">
              <a:lnSpc>
                <a:spcPts val="4380"/>
              </a:lnSpc>
              <a:spcBef>
                <a:spcPct val="0"/>
              </a:spcBef>
            </a:pPr>
          </a:p>
        </p:txBody>
      </p:sp>
      <p:sp>
        <p:nvSpPr>
          <p:cNvPr name="AutoShape 11" id="11"/>
          <p:cNvSpPr/>
          <p:nvPr/>
        </p:nvSpPr>
        <p:spPr>
          <a:xfrm>
            <a:off x="1028700" y="1968060"/>
            <a:ext cx="7168352" cy="0"/>
          </a:xfrm>
          <a:prstGeom prst="line">
            <a:avLst/>
          </a:prstGeom>
          <a:ln cap="flat" w="38100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66441" y="904875"/>
            <a:ext cx="7777559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b="true">
                <a:solidFill>
                  <a:srgbClr val="1A3B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</a:t>
            </a:r>
            <a:r>
              <a:rPr lang="en-US" sz="6400" b="true">
                <a:solidFill>
                  <a:srgbClr val="1A3B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ackathon Scope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23921" y="2474968"/>
            <a:ext cx="9524045" cy="5260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6"/>
              </a:lnSpc>
            </a:pPr>
            <a:r>
              <a:rPr lang="en-US" sz="3761" spc="75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 ✅</a:t>
            </a:r>
            <a:r>
              <a:rPr lang="en-US" sz="3761" spc="75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 Citizen issue report</a:t>
            </a:r>
            <a:r>
              <a:rPr lang="en-US" sz="3761" spc="75" u="none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ing</a:t>
            </a:r>
          </a:p>
          <a:p>
            <a:pPr algn="l">
              <a:lnSpc>
                <a:spcPts val="5266"/>
              </a:lnSpc>
            </a:pPr>
            <a:r>
              <a:rPr lang="en-US" sz="3761" spc="75" u="none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 ✅ Category-based workflow</a:t>
            </a:r>
          </a:p>
          <a:p>
            <a:pPr algn="l">
              <a:lnSpc>
                <a:spcPts val="5266"/>
              </a:lnSpc>
            </a:pPr>
            <a:r>
              <a:rPr lang="en-US" sz="3761" spc="75" u="none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 ✅ Authority routing logic</a:t>
            </a:r>
          </a:p>
          <a:p>
            <a:pPr algn="l">
              <a:lnSpc>
                <a:spcPts val="5266"/>
              </a:lnSpc>
            </a:pPr>
            <a:r>
              <a:rPr lang="en-US" sz="3761" spc="75" u="none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 ✅ Cost approval (₹ INR)</a:t>
            </a:r>
          </a:p>
          <a:p>
            <a:pPr algn="l">
              <a:lnSpc>
                <a:spcPts val="5266"/>
              </a:lnSpc>
            </a:pPr>
            <a:r>
              <a:rPr lang="en-US" sz="3761" spc="75" u="none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 ✅ Status lifecycle tracking</a:t>
            </a:r>
          </a:p>
          <a:p>
            <a:pPr algn="l">
              <a:lnSpc>
                <a:spcPts val="5266"/>
              </a:lnSpc>
            </a:pPr>
            <a:r>
              <a:rPr lang="en-US" sz="3761" spc="75" u="none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 ✅ Rewards (demo)</a:t>
            </a:r>
          </a:p>
          <a:p>
            <a:pPr algn="l">
              <a:lnSpc>
                <a:spcPts val="5266"/>
              </a:lnSpc>
            </a:pPr>
            <a:r>
              <a:rPr lang="en-US" sz="3761" spc="75" u="none">
                <a:solidFill>
                  <a:srgbClr val="1A3B29"/>
                </a:solidFill>
                <a:latin typeface="Open Sauce"/>
                <a:ea typeface="Open Sauce"/>
                <a:cs typeface="Open Sauce"/>
                <a:sym typeface="Open Sauce"/>
              </a:rPr>
              <a:t> ✅ SLA escalation (logic)</a:t>
            </a:r>
          </a:p>
          <a:p>
            <a:pPr algn="l">
              <a:lnSpc>
                <a:spcPts val="5266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76529" y="9477560"/>
            <a:ext cx="4108433" cy="666997"/>
            <a:chOff x="0" y="0"/>
            <a:chExt cx="5477910" cy="8893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0394" cy="889329"/>
            </a:xfrm>
            <a:custGeom>
              <a:avLst/>
              <a:gdLst/>
              <a:ahLst/>
              <a:cxnLst/>
              <a:rect r="r" b="b" t="t" l="l"/>
              <a:pathLst>
                <a:path h="889329" w="900394">
                  <a:moveTo>
                    <a:pt x="0" y="0"/>
                  </a:moveTo>
                  <a:lnTo>
                    <a:pt x="900394" y="0"/>
                  </a:lnTo>
                  <a:lnTo>
                    <a:pt x="900394" y="889329"/>
                  </a:lnTo>
                  <a:lnTo>
                    <a:pt x="0" y="889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22" r="0" b="-62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087421" y="98556"/>
              <a:ext cx="4390489" cy="692217"/>
            </a:xfrm>
            <a:custGeom>
              <a:avLst/>
              <a:gdLst/>
              <a:ahLst/>
              <a:cxnLst/>
              <a:rect r="r" b="b" t="t" l="l"/>
              <a:pathLst>
                <a:path h="692217" w="4390489">
                  <a:moveTo>
                    <a:pt x="0" y="0"/>
                  </a:moveTo>
                  <a:lnTo>
                    <a:pt x="4390489" y="0"/>
                  </a:lnTo>
                  <a:lnTo>
                    <a:pt x="4390489" y="692217"/>
                  </a:lnTo>
                  <a:lnTo>
                    <a:pt x="0" y="692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622" r="0" b="-622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366441" y="1999615"/>
            <a:ext cx="8198557" cy="0"/>
          </a:xfrm>
          <a:prstGeom prst="line">
            <a:avLst/>
          </a:prstGeom>
          <a:ln cap="flat" w="38100">
            <a:gradFill>
              <a:gsLst>
                <a:gs pos="0">
                  <a:srgbClr val="014604">
                    <a:alpha val="100000"/>
                  </a:srgbClr>
                </a:gs>
                <a:gs pos="100000">
                  <a:srgbClr val="010811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DAG_PaO5dTE</dc:identifier>
  <dcterms:modified xsi:type="dcterms:W3CDTF">2011-08-01T06:04:30Z</dcterms:modified>
  <cp:revision>1</cp:revision>
  <dc:title>नागरिक Samadhan</dc:title>
</cp:coreProperties>
</file>